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75" r:id="rId3"/>
    <p:sldId id="276" r:id="rId4"/>
    <p:sldId id="284" r:id="rId5"/>
    <p:sldId id="297" r:id="rId6"/>
    <p:sldId id="279" r:id="rId7"/>
    <p:sldId id="298" r:id="rId8"/>
    <p:sldId id="258" r:id="rId9"/>
    <p:sldId id="265" r:id="rId10"/>
    <p:sldId id="299" r:id="rId11"/>
    <p:sldId id="277" r:id="rId12"/>
    <p:sldId id="294" r:id="rId13"/>
    <p:sldId id="295" r:id="rId14"/>
    <p:sldId id="300" r:id="rId15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018"/>
    <a:srgbClr val="8A0000"/>
    <a:srgbClr val="F8BA0C"/>
    <a:srgbClr val="DF9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2" autoAdjust="0"/>
    <p:restoredTop sz="94484" autoAdjust="0"/>
  </p:normalViewPr>
  <p:slideViewPr>
    <p:cSldViewPr>
      <p:cViewPr varScale="1">
        <p:scale>
          <a:sx n="100" d="100"/>
          <a:sy n="100" d="100"/>
        </p:scale>
        <p:origin x="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среднесуточное потребление, куб.м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181.62</c:v>
                </c:pt>
                <c:pt idx="1">
                  <c:v>181.62</c:v>
                </c:pt>
                <c:pt idx="2">
                  <c:v>181.62</c:v>
                </c:pt>
                <c:pt idx="3">
                  <c:v>181.62</c:v>
                </c:pt>
                <c:pt idx="4">
                  <c:v>181.62</c:v>
                </c:pt>
                <c:pt idx="5">
                  <c:v>181.62</c:v>
                </c:pt>
                <c:pt idx="6">
                  <c:v>181.62</c:v>
                </c:pt>
                <c:pt idx="7">
                  <c:v>181.62</c:v>
                </c:pt>
                <c:pt idx="8">
                  <c:v>181.62</c:v>
                </c:pt>
                <c:pt idx="9">
                  <c:v>181.62</c:v>
                </c:pt>
                <c:pt idx="10">
                  <c:v>181.62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18-428F-94C0-435C2F90358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максимально суточное потребление, куб.м</c:v>
                </c:pt>
              </c:strCache>
            </c:strRef>
          </c:tx>
          <c:spPr>
            <a:ln>
              <a:solidFill>
                <a:srgbClr val="EC1C5C"/>
              </a:solidFill>
            </a:ln>
          </c:spPr>
          <c:invertIfNegative val="0"/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217.94399999999999</c:v>
                </c:pt>
                <c:pt idx="1">
                  <c:v>217.94399999999999</c:v>
                </c:pt>
                <c:pt idx="2">
                  <c:v>217.94399999999999</c:v>
                </c:pt>
                <c:pt idx="3">
                  <c:v>217.94399999999999</c:v>
                </c:pt>
                <c:pt idx="4">
                  <c:v>217.94399999999999</c:v>
                </c:pt>
                <c:pt idx="5">
                  <c:v>217.94399999999999</c:v>
                </c:pt>
                <c:pt idx="6">
                  <c:v>217.94399999999999</c:v>
                </c:pt>
                <c:pt idx="7">
                  <c:v>217.94399999999999</c:v>
                </c:pt>
                <c:pt idx="8">
                  <c:v>217.94399999999999</c:v>
                </c:pt>
                <c:pt idx="9">
                  <c:v>217.94399999999999</c:v>
                </c:pt>
                <c:pt idx="10">
                  <c:v>217.94399999999999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18-428F-94C0-435C2F9035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57760"/>
        <c:axId val="39068224"/>
      </c:barChart>
      <c:catAx>
        <c:axId val="9035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068224"/>
        <c:crosses val="autoZero"/>
        <c:auto val="1"/>
        <c:lblAlgn val="ctr"/>
        <c:lblOffset val="100"/>
        <c:noMultiLvlLbl val="0"/>
      </c:catAx>
      <c:valAx>
        <c:axId val="39068224"/>
        <c:scaling>
          <c:orientation val="minMax"/>
          <c:min val="0.1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3577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  <a:effectLst>
      <a:innerShdw blurRad="114300">
        <a:prstClr val="black"/>
      </a:innerShdw>
    </a:effectLst>
    <a:scene3d>
      <a:camera prst="orthographicFront"/>
      <a:lightRig rig="soft" dir="t"/>
    </a:scene3d>
    <a:sp3d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среднесуточное потребление, куб.м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124.8</c:v>
                </c:pt>
                <c:pt idx="1">
                  <c:v>124.8</c:v>
                </c:pt>
                <c:pt idx="2">
                  <c:v>124.8</c:v>
                </c:pt>
                <c:pt idx="3">
                  <c:v>124.8</c:v>
                </c:pt>
                <c:pt idx="4">
                  <c:v>124.8</c:v>
                </c:pt>
                <c:pt idx="5">
                  <c:v>124.8</c:v>
                </c:pt>
                <c:pt idx="6">
                  <c:v>124.8</c:v>
                </c:pt>
                <c:pt idx="7">
                  <c:v>124.8</c:v>
                </c:pt>
                <c:pt idx="8">
                  <c:v>124.8</c:v>
                </c:pt>
                <c:pt idx="9">
                  <c:v>124.8</c:v>
                </c:pt>
                <c:pt idx="10">
                  <c:v>124.8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F1-4ACD-A1A5-E74B126AAD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максимально суточное потребление, куб.м</c:v>
                </c:pt>
              </c:strCache>
            </c:strRef>
          </c:tx>
          <c:spPr>
            <a:ln>
              <a:solidFill>
                <a:srgbClr val="EC1C5C"/>
              </a:solidFill>
            </a:ln>
          </c:spPr>
          <c:invertIfNegative val="0"/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149.76</c:v>
                </c:pt>
                <c:pt idx="1">
                  <c:v>149.76</c:v>
                </c:pt>
                <c:pt idx="2">
                  <c:v>149.76</c:v>
                </c:pt>
                <c:pt idx="3">
                  <c:v>149.76</c:v>
                </c:pt>
                <c:pt idx="4">
                  <c:v>149.76</c:v>
                </c:pt>
                <c:pt idx="5">
                  <c:v>149.76</c:v>
                </c:pt>
                <c:pt idx="6">
                  <c:v>149.76</c:v>
                </c:pt>
                <c:pt idx="7">
                  <c:v>149.76</c:v>
                </c:pt>
                <c:pt idx="8">
                  <c:v>149.76</c:v>
                </c:pt>
                <c:pt idx="9">
                  <c:v>149.76</c:v>
                </c:pt>
                <c:pt idx="10">
                  <c:v>149.76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F1-4ACD-A1A5-E74B126AA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58784"/>
        <c:axId val="48362560"/>
      </c:barChart>
      <c:catAx>
        <c:axId val="9035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362560"/>
        <c:crosses val="autoZero"/>
        <c:auto val="1"/>
        <c:lblAlgn val="ctr"/>
        <c:lblOffset val="100"/>
        <c:noMultiLvlLbl val="0"/>
      </c:catAx>
      <c:valAx>
        <c:axId val="4836256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3587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  <a:effectLst>
      <a:innerShdw blurRad="114300">
        <a:prstClr val="black"/>
      </a:innerShdw>
    </a:effectLst>
    <a:scene3d>
      <a:camera prst="orthographicFront"/>
      <a:lightRig rig="soft" dir="t"/>
    </a:scene3d>
    <a:sp3d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45A9442-ABF9-4C3A-8537-316A46361BE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93B966BF-B941-4875-83C4-F51673770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87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BAB-2BFF-4E2D-9B8C-76265C7FBA43}" type="datetime1">
              <a:rPr lang="ru-RU" smtClean="0"/>
              <a:t>02.04.2021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Система теплоснабжения  Приладожского городского поселения до 2027 г.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5381-F7C6-4308-8996-D103677AE631}" type="datetime1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Система теплоснабжения  Приладожского городского поселения до 2027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610C-54FE-442D-933C-EEDBBB9AB0C4}" type="datetime1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Система теплоснабжения  Приладожского городского поселения до 2027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38E7-708E-4EEA-B4D4-96D1B6221147}" type="datetime1">
              <a:rPr lang="ru-RU" smtClean="0"/>
              <a:t>02.04.2021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Система теплоснабжения  Приладожского городского поселения до 2027 г.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CC68-7525-48E1-91AC-BB05B6701C0B}" type="datetime1">
              <a:rPr lang="ru-RU" smtClean="0"/>
              <a:t>02.04.2021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Система теплоснабжения  Приладожского городского поселения до 2027 г.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713-4D58-4B3A-8FAE-6017C5B78388}" type="datetime1">
              <a:rPr lang="ru-RU" smtClean="0"/>
              <a:t>02.04.2021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Система теплоснабжения  Приладожского городского поселения до 2027 г.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7315-E93B-47B6-86A4-D4E7F9340FC6}" type="datetime1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Система теплоснабжения  Приладожского городского поселения до 2027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02B-C799-44C3-9A72-F011975DDC26}" type="datetime1">
              <a:rPr lang="ru-RU" smtClean="0"/>
              <a:t>02.04.2021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Система теплоснабжения  Приладожского городского поселения до 2027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5FA-2D83-4C0B-8AA7-9CDA40C9DFF9}" type="datetime1">
              <a:rPr lang="ru-RU" smtClean="0"/>
              <a:t>02.04.2021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Система теплоснабжения  Приладожского городского поселения до 2027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0B3-442F-40FD-AF8A-C7652D78E720}" type="datetime1">
              <a:rPr lang="ru-RU" smtClean="0"/>
              <a:t>02.04.2021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Система теплоснабжения  Приладожского городского поселения до 2027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CC46-369C-4EFB-9480-C5DB1FE26EA9}" type="datetime1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Система теплоснабжения  Приладожского городского поселения до 2027 г.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811F44-7532-4865-BCF0-C0A7DE6D2885}" type="datetime1">
              <a:rPr lang="ru-RU" smtClean="0">
                <a:solidFill>
                  <a:srgbClr val="4F81BD">
                    <a:shade val="75000"/>
                  </a:srgbClr>
                </a:solidFill>
              </a:rPr>
              <a:pPr/>
              <a:t>02.04.2021</a:t>
            </a:fld>
            <a:endParaRPr lang="ru-RU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srgbClr val="4F81BD">
                    <a:shade val="75000"/>
                  </a:srgbClr>
                </a:solidFill>
              </a:rPr>
              <a:t>Система теплоснабжения  Приладожского городского поселения до 2027 г.</a:t>
            </a:r>
            <a:endParaRPr lang="ru-RU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88640"/>
            <a:ext cx="6426090" cy="3528392"/>
          </a:xfrm>
        </p:spPr>
        <p:txBody>
          <a:bodyPr wrap="square">
            <a:noAutofit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000" dirty="0" smtClean="0">
                <a:solidFill>
                  <a:srgbClr val="0070C0"/>
                </a:solidFill>
              </a:rPr>
              <a:t>борское сельское поселение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874362" cy="3240360"/>
          </a:xfrm>
        </p:spPr>
        <p:txBody>
          <a:bodyPr>
            <a:normAutofit/>
          </a:bodyPr>
          <a:lstStyle/>
          <a:p>
            <a:pPr algn="ctr"/>
            <a:r>
              <a:rPr lang="ru-RU" sz="3600" b="1" cap="all" dirty="0" smtClean="0"/>
              <a:t> </a:t>
            </a:r>
            <a:r>
              <a:rPr lang="ru-RU" sz="3200" b="1" cap="all" dirty="0" smtClean="0"/>
              <a:t>СХЕМА водоснабжения и водоотведения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cap="all" dirty="0" smtClean="0"/>
              <a:t>БОРСКОЕ сельское поселение на период До 2023 года</a:t>
            </a:r>
            <a:endParaRPr lang="ru-RU" sz="3200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79512" y="4221088"/>
            <a:ext cx="8874362" cy="24482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cap="all" dirty="0" smtClean="0"/>
              <a:t>ООО «</a:t>
            </a:r>
            <a:r>
              <a:rPr lang="ru-RU" b="1" cap="all" dirty="0" err="1" smtClean="0"/>
              <a:t>Энерго</a:t>
            </a:r>
            <a:r>
              <a:rPr lang="ru-RU" b="1" cap="all" dirty="0" smtClean="0"/>
              <a:t>-строй»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2871" y="1700809"/>
            <a:ext cx="9156873" cy="5169242"/>
          </a:xfrm>
        </p:spPr>
        <p:txBody>
          <a:bodyPr>
            <a:noAutofit/>
          </a:bodyPr>
          <a:lstStyle/>
          <a:p>
            <a:pPr marL="342900" lvl="0" indent="-342900">
              <a:lnSpc>
                <a:spcPts val="3600"/>
              </a:lnSpc>
              <a:spcBef>
                <a:spcPts val="2400"/>
              </a:spcBef>
              <a:spcAft>
                <a:spcPts val="600"/>
              </a:spcAft>
            </a:pPr>
            <a:r>
              <a:rPr lang="ru-RU" sz="2400" cap="none" dirty="0" smtClean="0">
                <a:effectLst>
                  <a:reflection blurRad="12700" endPos="0" dir="5400000" sy="-90000" algn="bl" rotWithShape="0"/>
                </a:effectLst>
              </a:rPr>
              <a:t>     </a:t>
            </a:r>
            <a:endParaRPr lang="ru-RU" sz="2400" cap="none" dirty="0"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43413"/>
              </p:ext>
            </p:extLst>
          </p:nvPr>
        </p:nvGraphicFramePr>
        <p:xfrm>
          <a:off x="0" y="-27384"/>
          <a:ext cx="9144000" cy="1329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9446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Схема системы водоотведения д. Бор Борского сельского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поселения</a:t>
                      </a:r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0" y="5661248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Схема водоснабжения и водоотведения </a:t>
            </a:r>
            <a:r>
              <a:rPr lang="ru-RU" sz="2400" dirty="0" smtClean="0">
                <a:solidFill>
                  <a:schemeClr val="tx1"/>
                </a:solidFill>
              </a:rPr>
              <a:t>Борское </a:t>
            </a:r>
            <a:r>
              <a:rPr lang="ru-RU" sz="2400" dirty="0">
                <a:solidFill>
                  <a:schemeClr val="tx1"/>
                </a:solidFill>
              </a:rPr>
              <a:t>сельское поселение до 2023г.</a:t>
            </a:r>
          </a:p>
        </p:txBody>
      </p:sp>
      <p:pic>
        <p:nvPicPr>
          <p:cNvPr id="12" name="Рисунок 11" descr="C:\Users\Саша\Desktop\Бор КНС.pdf-page-00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9" b="8370"/>
          <a:stretch/>
        </p:blipFill>
        <p:spPr bwMode="auto">
          <a:xfrm>
            <a:off x="788789" y="1361703"/>
            <a:ext cx="7566421" cy="4268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0013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2872" y="1340768"/>
            <a:ext cx="9156873" cy="5517232"/>
          </a:xfrm>
        </p:spPr>
        <p:txBody>
          <a:bodyPr>
            <a:noAutofit/>
          </a:bodyPr>
          <a:lstStyle/>
          <a:p>
            <a:pPr marL="540000"/>
            <a: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  <a:t/>
            </a:r>
            <a:b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</a:br>
            <a:endParaRPr lang="ru-RU" sz="22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187946"/>
              </p:ext>
            </p:extLst>
          </p:nvPr>
        </p:nvGraphicFramePr>
        <p:xfrm>
          <a:off x="0" y="-27383"/>
          <a:ext cx="9144000" cy="144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4292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Динамика прогнозируемых объемов водоотведения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0" y="5661248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Схема водоснабжения и водоотведения </a:t>
            </a:r>
            <a:r>
              <a:rPr lang="ru-RU" sz="2400" dirty="0" smtClean="0">
                <a:solidFill>
                  <a:schemeClr val="tx1"/>
                </a:solidFill>
              </a:rPr>
              <a:t>Борское </a:t>
            </a:r>
            <a:r>
              <a:rPr lang="ru-RU" sz="2400" dirty="0">
                <a:solidFill>
                  <a:schemeClr val="tx1"/>
                </a:solidFill>
              </a:rPr>
              <a:t>сельское поселение до 2023г.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96694586"/>
              </p:ext>
            </p:extLst>
          </p:nvPr>
        </p:nvGraphicFramePr>
        <p:xfrm>
          <a:off x="1619672" y="1484784"/>
          <a:ext cx="561662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209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10585"/>
              </p:ext>
            </p:extLst>
          </p:nvPr>
        </p:nvGraphicFramePr>
        <p:xfrm>
          <a:off x="2806" y="0"/>
          <a:ext cx="9144000" cy="134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40768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Проблемы системы 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водоотведения</a:t>
                      </a:r>
                      <a:endParaRPr lang="ru-RU" sz="2800" baseline="0" dirty="0" smtClean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-4142" y="5661248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Схема водоснабжения и водоотведения </a:t>
            </a:r>
            <a:r>
              <a:rPr lang="ru-RU" sz="2400" dirty="0" smtClean="0">
                <a:solidFill>
                  <a:schemeClr val="tx1"/>
                </a:solidFill>
              </a:rPr>
              <a:t>Борское </a:t>
            </a:r>
            <a:r>
              <a:rPr lang="ru-RU" sz="2400" dirty="0">
                <a:solidFill>
                  <a:schemeClr val="tx1"/>
                </a:solidFill>
              </a:rPr>
              <a:t>сельское поселение до 2023г.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7458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Основными источниками загрязнения открытых водоемов </a:t>
            </a:r>
            <a:r>
              <a:rPr lang="ru-RU" dirty="0" smtClean="0"/>
              <a:t>Тихвинского </a:t>
            </a:r>
            <a:r>
              <a:rPr lang="ru-RU" dirty="0"/>
              <a:t>района Ленинградской области являются объекты коммунального хозяйства, сельского хозяйства, неочищенные дождевые и талые воды с неблагоустроенных территорий.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Неочищенные стоки сбрасываются в р. </a:t>
            </a:r>
            <a:r>
              <a:rPr lang="ru-RU" dirty="0" err="1" smtClean="0"/>
              <a:t>Шомушка</a:t>
            </a:r>
            <a:r>
              <a:rPr lang="ru-RU" dirty="0" smtClean="0"/>
              <a:t>. Необходим ремонт и реконструкция КОС д. Бор.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Необходимо </a:t>
            </a:r>
            <a:r>
              <a:rPr lang="ru-RU" dirty="0"/>
              <a:t>расширение канализационной сети и строительство ливневой системы водоотведения в д. </a:t>
            </a:r>
            <a:r>
              <a:rPr lang="ru-RU" dirty="0" smtClean="0"/>
              <a:t>Бор </a:t>
            </a:r>
            <a:r>
              <a:rPr lang="ru-RU" dirty="0"/>
              <a:t>и других населенных пунктах поселения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Износ канализационных сетей составляет 80 %. Это приводит к аварийности на сетях – образованию утечек.</a:t>
            </a:r>
          </a:p>
        </p:txBody>
      </p:sp>
    </p:spTree>
    <p:extLst>
      <p:ext uri="{BB962C8B-B14F-4D97-AF65-F5344CB8AC3E}">
        <p14:creationId xmlns:p14="http://schemas.microsoft.com/office/powerpoint/2010/main" val="20850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482360"/>
              </p:ext>
            </p:extLst>
          </p:nvPr>
        </p:nvGraphicFramePr>
        <p:xfrm>
          <a:off x="-9525" y="1563"/>
          <a:ext cx="9144000" cy="142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3427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  Общие мероприятия по водоотведению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заложенные в схему водоснабжения и водоотведения 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42" y="5672853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Схема водоснабжения и водоотведения </a:t>
            </a:r>
            <a:r>
              <a:rPr lang="ru-RU" sz="2400" dirty="0" smtClean="0">
                <a:solidFill>
                  <a:schemeClr val="tx1"/>
                </a:solidFill>
              </a:rPr>
              <a:t>Борское </a:t>
            </a:r>
            <a:r>
              <a:rPr lang="ru-RU" sz="2400" dirty="0">
                <a:solidFill>
                  <a:schemeClr val="tx1"/>
                </a:solidFill>
              </a:rPr>
              <a:t>сельское поселение до 2023г.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7810" y="2060848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реконструкция </a:t>
            </a:r>
            <a:r>
              <a:rPr lang="ru-RU" dirty="0"/>
              <a:t>централизованной сети водоотведения дер. </a:t>
            </a:r>
            <a:r>
              <a:rPr lang="ru-RU" dirty="0" smtClean="0"/>
              <a:t>Бор;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реконструкция очистных сооружений в дер. </a:t>
            </a:r>
            <a:r>
              <a:rPr lang="ru-RU" dirty="0" smtClean="0"/>
              <a:t>Бор;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строительство </a:t>
            </a:r>
            <a:r>
              <a:rPr lang="ru-RU" dirty="0"/>
              <a:t>очистных сооружений в дер. </a:t>
            </a:r>
            <a:r>
              <a:rPr lang="ru-RU" dirty="0" smtClean="0"/>
              <a:t>Бор;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развитие централизованной сети водоотведения на территории поселения;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разработка </a:t>
            </a:r>
            <a:r>
              <a:rPr lang="ru-RU" dirty="0"/>
              <a:t>проектной документации и строительство системы водоотведения поверхностного стока, с подачей его на очистные сооружения в дер. </a:t>
            </a:r>
            <a:r>
              <a:rPr lang="ru-RU" dirty="0" smtClean="0"/>
              <a:t>Бор.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897807"/>
            <a:ext cx="6426090" cy="3528392"/>
          </a:xfrm>
        </p:spPr>
        <p:txBody>
          <a:bodyPr wrap="square">
            <a:noAutofit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000" dirty="0" smtClean="0">
                <a:solidFill>
                  <a:srgbClr val="0070C0"/>
                </a:solidFill>
              </a:rPr>
              <a:t>Спасибо за внимание!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79512" y="4221088"/>
            <a:ext cx="8874362" cy="24482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cap="all" dirty="0" smtClean="0"/>
              <a:t>ООО «</a:t>
            </a:r>
            <a:r>
              <a:rPr lang="ru-RU" b="1" cap="all" dirty="0" err="1" smtClean="0"/>
              <a:t>Энерго</a:t>
            </a:r>
            <a:r>
              <a:rPr lang="ru-RU" b="1" cap="all" dirty="0" smtClean="0"/>
              <a:t>-строй»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6838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56873" cy="5229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effectLst/>
              </a:rPr>
              <a:t>Целью разработки схем водоснабжения и водоотведения является определение долгосрочной перспективы развития системы водоснабжения и водоотведения, обеспечения надежного и бесперебойного водоснабжения и водоотведения наиболее экономичным способом, при минимальном воздействии на окружающую среду, а также экономического стимулирования развития систем водоснабжения и водоотведения и внедрения энергосберегающих </a:t>
            </a:r>
            <a:r>
              <a:rPr lang="ru-RU" sz="2400" dirty="0" smtClean="0">
                <a:effectLst/>
              </a:rPr>
              <a:t>технологий.</a:t>
            </a:r>
            <a:endParaRPr lang="ru-RU" sz="20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764652"/>
              </p:ext>
            </p:extLst>
          </p:nvPr>
        </p:nvGraphicFramePr>
        <p:xfrm>
          <a:off x="0" y="-27384"/>
          <a:ext cx="91440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Цель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разработки </a:t>
                      </a:r>
                    </a:p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схемы водоснабжения и водоотведения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-1050" y="5571052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898" y="5863336"/>
            <a:ext cx="896448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Схема водоснабжения и водоотведения Борское сельское поселение до 2023 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47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6" y="1484784"/>
            <a:ext cx="9156873" cy="5517232"/>
          </a:xfrm>
        </p:spPr>
        <p:txBody>
          <a:bodyPr>
            <a:noAutofit/>
          </a:bodyPr>
          <a:lstStyle/>
          <a:p>
            <a:pPr marL="540000"/>
            <a: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  <a:t>1. Сбор исходной информации по водяным и канализационным сетям, источникам водоснабжения-водоотведения, перспективному развитию поселения и .</a:t>
            </a:r>
            <a:r>
              <a:rPr lang="ru-RU" sz="2200" cap="none" dirty="0" err="1" smtClean="0">
                <a:effectLst>
                  <a:reflection blurRad="12700" endPos="0" dir="5400000" sy="-90000" algn="bl" rotWithShape="0"/>
                </a:effectLst>
              </a:rPr>
              <a:t>тд</a:t>
            </a:r>
            <a: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  <a:t>.;</a:t>
            </a:r>
            <a:b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</a:br>
            <a: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  <a:t>2. Анализ существующего состояния работы системы водоснабжения и водоотведения;</a:t>
            </a:r>
            <a:b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</a:br>
            <a: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  <a:t>4. Анализ перспективного развития поселения и определение объемов воды и стоков; </a:t>
            </a:r>
            <a:b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</a:br>
            <a: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  <a:t>5. Анализ вариантов развития и выбор оптимального;</a:t>
            </a:r>
            <a:b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</a:br>
            <a:r>
              <a:rPr lang="ru-RU" sz="2200" cap="none" dirty="0" smtClean="0">
                <a:effectLst>
                  <a:reflection blurRad="12700" endPos="0" dir="5400000" sy="-90000" algn="bl" rotWithShape="0"/>
                </a:effectLst>
              </a:rPr>
              <a:t>6. Согласование и утверждения отчетных документов.</a:t>
            </a:r>
            <a:endParaRPr lang="ru-RU" sz="22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79760"/>
              </p:ext>
            </p:extLst>
          </p:nvPr>
        </p:nvGraphicFramePr>
        <p:xfrm>
          <a:off x="0" y="-27383"/>
          <a:ext cx="9144000" cy="1329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9446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Основные этапы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выполненной работы: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0" y="5595113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7244" y="5880129"/>
            <a:ext cx="896448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Схема водоснабжения и водоотведения Борское сельское поселение до 2023 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324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637682"/>
              </p:ext>
            </p:extLst>
          </p:nvPr>
        </p:nvGraphicFramePr>
        <p:xfrm>
          <a:off x="0" y="-27384"/>
          <a:ext cx="914400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marL="1714500" lvl="3" indent="-342900" algn="ctr">
                        <a:buFont typeface="+mj-lt"/>
                        <a:buNone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Динамика численности населения в Климовском сельском поселении</a:t>
                      </a:r>
                      <a:endParaRPr lang="ru-RU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0" lvl="3" indent="-342900" algn="ctr">
                        <a:buFont typeface="+mj-lt"/>
                        <a:buNone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С 2010 по 2013 </a:t>
                      </a:r>
                      <a:r>
                        <a:rPr lang="ru-RU" sz="2800" baseline="0" dirty="0" err="1" smtClean="0">
                          <a:solidFill>
                            <a:schemeClr val="tx1"/>
                          </a:solidFill>
                        </a:rPr>
                        <a:t>г.г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4514" y="5622894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3022" y="5880129"/>
            <a:ext cx="896448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Схема водоснабжения и водоотведения Борское сельское поселение до 2023 г.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57912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12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990113"/>
              </p:ext>
            </p:extLst>
          </p:nvPr>
        </p:nvGraphicFramePr>
        <p:xfrm>
          <a:off x="0" y="-27384"/>
          <a:ext cx="914400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marL="1714500" lvl="3" indent="-342900" algn="just">
                        <a:buFont typeface="+mj-lt"/>
                        <a:buNone/>
                      </a:pPr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0" lvl="3" indent="-342900" algn="ctr">
                        <a:buFont typeface="+mj-lt"/>
                        <a:buNone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Схема водоснабжения д. Бор Борского сельского поселения</a:t>
                      </a:r>
                      <a:endParaRPr lang="ru-RU" sz="2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4514" y="5622894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3022" y="5880129"/>
            <a:ext cx="896448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Схема водоснабжения и водоотведения Борское сельское поселение до 2023 г.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Рисунок 9" descr="C:\Users\Саша\Desktop\Бор ХВП.pdf-page-00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2" b="8970"/>
          <a:stretch/>
        </p:blipFill>
        <p:spPr bwMode="auto">
          <a:xfrm>
            <a:off x="962469" y="1439305"/>
            <a:ext cx="7345594" cy="42045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1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2871" y="1700809"/>
            <a:ext cx="9156873" cy="5169242"/>
          </a:xfrm>
        </p:spPr>
        <p:txBody>
          <a:bodyPr>
            <a:noAutofit/>
          </a:bodyPr>
          <a:lstStyle/>
          <a:p>
            <a:pPr marL="342900" lvl="0" indent="-342900">
              <a:lnSpc>
                <a:spcPts val="3600"/>
              </a:lnSpc>
              <a:spcBef>
                <a:spcPts val="2400"/>
              </a:spcBef>
              <a:spcAft>
                <a:spcPts val="600"/>
              </a:spcAft>
            </a:pPr>
            <a:r>
              <a:rPr lang="ru-RU" sz="2400" cap="none" dirty="0" smtClean="0">
                <a:effectLst>
                  <a:reflection blurRad="12700" endPos="0" dir="5400000" sy="-90000" algn="bl" rotWithShape="0"/>
                </a:effectLst>
              </a:rPr>
              <a:t>     </a:t>
            </a:r>
            <a:endParaRPr lang="ru-RU" sz="2400" cap="none" dirty="0"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69207"/>
              </p:ext>
            </p:extLst>
          </p:nvPr>
        </p:nvGraphicFramePr>
        <p:xfrm>
          <a:off x="0" y="-27384"/>
          <a:ext cx="9144000" cy="1329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9446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600" baseline="0" dirty="0" smtClean="0"/>
                        <a:t>   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Прогнозируемая динамика суточного потребления воды в Борском сельском поселении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0" y="5661248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Схема водоснабжения и водоотведения </a:t>
            </a:r>
            <a:r>
              <a:rPr lang="ru-RU" sz="2400" dirty="0" smtClean="0">
                <a:solidFill>
                  <a:schemeClr val="tx1"/>
                </a:solidFill>
              </a:rPr>
              <a:t>Борское </a:t>
            </a:r>
            <a:r>
              <a:rPr lang="ru-RU" sz="2400" dirty="0">
                <a:solidFill>
                  <a:schemeClr val="tx1"/>
                </a:solidFill>
              </a:rPr>
              <a:t>сельское поселение до 2023г.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61796016"/>
              </p:ext>
            </p:extLst>
          </p:nvPr>
        </p:nvGraphicFramePr>
        <p:xfrm>
          <a:off x="1619672" y="1556792"/>
          <a:ext cx="568863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6188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2871" y="1700809"/>
            <a:ext cx="9156873" cy="5169242"/>
          </a:xfrm>
        </p:spPr>
        <p:txBody>
          <a:bodyPr>
            <a:noAutofit/>
          </a:bodyPr>
          <a:lstStyle/>
          <a:p>
            <a:pPr marL="342900" lvl="0" indent="-342900">
              <a:lnSpc>
                <a:spcPts val="3600"/>
              </a:lnSpc>
              <a:spcBef>
                <a:spcPts val="2400"/>
              </a:spcBef>
              <a:spcAft>
                <a:spcPts val="600"/>
              </a:spcAft>
            </a:pPr>
            <a:r>
              <a:rPr lang="ru-RU" sz="2400" cap="none" dirty="0" smtClean="0">
                <a:effectLst>
                  <a:reflection blurRad="12700" endPos="0" dir="5400000" sy="-90000" algn="bl" rotWithShape="0"/>
                </a:effectLst>
              </a:rPr>
              <a:t>     </a:t>
            </a:r>
            <a:endParaRPr lang="ru-RU" sz="2400" cap="none" dirty="0"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631223"/>
              </p:ext>
            </p:extLst>
          </p:nvPr>
        </p:nvGraphicFramePr>
        <p:xfrm>
          <a:off x="0" y="-27384"/>
          <a:ext cx="9144000" cy="1329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9446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600" baseline="0" dirty="0" smtClean="0"/>
                        <a:t>   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Планируемые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потери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воды в Борском сельском поселении в тыс. куб.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м.</a:t>
                      </a:r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0" y="5661248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Схема водоснабжения и водоотведения </a:t>
            </a:r>
            <a:r>
              <a:rPr lang="ru-RU" sz="2400" dirty="0" smtClean="0">
                <a:solidFill>
                  <a:schemeClr val="tx1"/>
                </a:solidFill>
              </a:rPr>
              <a:t>Борское </a:t>
            </a:r>
            <a:r>
              <a:rPr lang="ru-RU" sz="2400" dirty="0">
                <a:solidFill>
                  <a:schemeClr val="tx1"/>
                </a:solidFill>
              </a:rPr>
              <a:t>сельское поселение до 2023г.</a:t>
            </a:r>
          </a:p>
        </p:txBody>
      </p:sp>
      <p:pic>
        <p:nvPicPr>
          <p:cNvPr id="11" name="Рисунок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" r="1223" b="1890"/>
          <a:stretch/>
        </p:blipFill>
        <p:spPr bwMode="auto">
          <a:xfrm>
            <a:off x="1691680" y="1412776"/>
            <a:ext cx="5690195" cy="3816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6254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575945"/>
              </p:ext>
            </p:extLst>
          </p:nvPr>
        </p:nvGraphicFramePr>
        <p:xfrm>
          <a:off x="0" y="1"/>
          <a:ext cx="9144000" cy="1020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0712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600" dirty="0" smtClean="0"/>
                        <a:t>      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Проблемы системы 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водоснабжения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5661248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Схема водоснабжения и водоотведения </a:t>
            </a:r>
            <a:r>
              <a:rPr lang="ru-RU" sz="2400" dirty="0" smtClean="0">
                <a:solidFill>
                  <a:schemeClr val="tx1"/>
                </a:solidFill>
              </a:rPr>
              <a:t>Борское </a:t>
            </a:r>
            <a:r>
              <a:rPr lang="ru-RU" sz="2400" dirty="0">
                <a:solidFill>
                  <a:schemeClr val="tx1"/>
                </a:solidFill>
              </a:rPr>
              <a:t>сельское поселение до 2023г.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96752"/>
            <a:ext cx="79208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Основными проблемами системы водоснабжения </a:t>
            </a:r>
            <a:r>
              <a:rPr lang="ru-RU" dirty="0" smtClean="0"/>
              <a:t>являются</a:t>
            </a:r>
            <a:r>
              <a:rPr lang="ru-RU" dirty="0"/>
              <a:t>:</a:t>
            </a:r>
          </a:p>
          <a:p>
            <a:r>
              <a:rPr lang="ru-RU" dirty="0"/>
              <a:t>- отсутствие производственного контроля качества питьевой воды в населенных пунктах поселения;</a:t>
            </a:r>
          </a:p>
          <a:p>
            <a:r>
              <a:rPr lang="ru-RU" dirty="0"/>
              <a:t>- неудовлетворительное состояние источников водоснабжения в населенных </a:t>
            </a:r>
            <a:r>
              <a:rPr lang="ru-RU" dirty="0" smtClean="0"/>
              <a:t>пунктах;</a:t>
            </a:r>
            <a:endParaRPr lang="ru-RU" dirty="0"/>
          </a:p>
          <a:p>
            <a:r>
              <a:rPr lang="ru-RU" dirty="0"/>
              <a:t>- отсутствие системы водоподготовки (фильтрация, очистка, обеззараживание и т.п.) в д. </a:t>
            </a:r>
            <a:r>
              <a:rPr lang="ru-RU" dirty="0" smtClean="0"/>
              <a:t>Бор;</a:t>
            </a:r>
            <a:endParaRPr lang="ru-RU" dirty="0"/>
          </a:p>
          <a:p>
            <a:r>
              <a:rPr lang="ru-RU" dirty="0"/>
              <a:t>- низкий уровень обеспеченности населения централизованным </a:t>
            </a:r>
            <a:r>
              <a:rPr lang="ru-RU" dirty="0" smtClean="0"/>
              <a:t>водоснабжением;</a:t>
            </a:r>
            <a:endParaRPr lang="ru-RU" dirty="0"/>
          </a:p>
          <a:p>
            <a:r>
              <a:rPr lang="ru-RU" dirty="0"/>
              <a:t>- сильная изношенность </a:t>
            </a:r>
            <a:r>
              <a:rPr lang="ru-RU" dirty="0" smtClean="0"/>
              <a:t>водопроводных </a:t>
            </a:r>
            <a:r>
              <a:rPr lang="ru-RU" dirty="0"/>
              <a:t>сетей в д. </a:t>
            </a:r>
            <a:r>
              <a:rPr lang="ru-RU" dirty="0" smtClean="0"/>
              <a:t>Бор;</a:t>
            </a:r>
            <a:endParaRPr lang="ru-RU" dirty="0"/>
          </a:p>
          <a:p>
            <a:r>
              <a:rPr lang="ru-RU" dirty="0"/>
              <a:t>- большие потери воды в сетях </a:t>
            </a:r>
            <a:r>
              <a:rPr lang="ru-RU" dirty="0" smtClean="0"/>
              <a:t>(6,6%) </a:t>
            </a:r>
            <a:r>
              <a:rPr lang="ru-RU" dirty="0"/>
              <a:t>из-за их изношенности;</a:t>
            </a:r>
          </a:p>
          <a:p>
            <a:r>
              <a:rPr lang="ru-RU" dirty="0"/>
              <a:t>- высокий уровень аварийности </a:t>
            </a:r>
            <a:r>
              <a:rPr lang="ru-RU" dirty="0" smtClean="0"/>
              <a:t>сетей.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771973"/>
              </p:ext>
            </p:extLst>
          </p:nvPr>
        </p:nvGraphicFramePr>
        <p:xfrm>
          <a:off x="-9525" y="1563"/>
          <a:ext cx="9144000" cy="142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3427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Общие мероприятия по водоснабжению заложенные в схему водоснабжения и водоотведения 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661248"/>
            <a:ext cx="9144000" cy="11247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Схема водоснабжения и водоотведения </a:t>
            </a:r>
            <a:r>
              <a:rPr lang="ru-RU" sz="2400" dirty="0" smtClean="0">
                <a:solidFill>
                  <a:schemeClr val="tx1"/>
                </a:solidFill>
              </a:rPr>
              <a:t>Борское </a:t>
            </a:r>
            <a:r>
              <a:rPr lang="ru-RU" sz="2400" dirty="0">
                <a:solidFill>
                  <a:schemeClr val="tx1"/>
                </a:solidFill>
              </a:rPr>
              <a:t>сельское поселение до 2023г.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3568" y="2132856"/>
            <a:ext cx="77768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/>
              <a:t>Реконструкция существующего и, при необходимости, строительство нового водовода позволит в полном объеме обеспечить потребности населения в питьевой воде и улучшить работу систем </a:t>
            </a:r>
            <a:r>
              <a:rPr lang="ru-RU" sz="1700" dirty="0" smtClean="0"/>
              <a:t>водоснабжения;</a:t>
            </a:r>
            <a:endParaRPr lang="ru-RU" sz="17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/>
              <a:t>Строительство систем очистки воды на сетях питьевого водоснабжения для улучшения качества поставляемом потребителям воды позволит снизить угрозу </a:t>
            </a:r>
            <a:r>
              <a:rPr lang="ru-RU" sz="1700" dirty="0" smtClean="0"/>
              <a:t>инфекционных заболеваний;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/>
              <a:t>Внедрение измерительных приборов, приборов контроля на водопроводных сетях, общедомовых и индивидуальных приборов учета</a:t>
            </a:r>
            <a:r>
              <a:rPr lang="ru-RU" sz="1700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/>
              <a:t>Реконструкция существующих насосных станций и водопроводных сетей позволит создать необходимый населению запас и подпор 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4450</TotalTime>
  <Words>565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Wingdings 2</vt:lpstr>
      <vt:lpstr>Трек</vt:lpstr>
      <vt:lpstr> борское сельское поселение</vt:lpstr>
      <vt:lpstr> Целью разработки схем водоснабжения и водоотведения является определение долгосрочной перспективы развития системы водоснабжения и водоотведения, обеспечения надежного и бесперебойного водоснабжения и водоотведения наиболее экономичным способом, при минимальном воздействии на окружающую среду, а также экономического стимулирования развития систем водоснабжения и водоотведения и внедрения энергосберегающих технологий.</vt:lpstr>
      <vt:lpstr>1. Сбор исходной информации по водяным и канализационным сетям, источникам водоснабжения-водоотведения, перспективному развитию поселения и .тд.; 2. Анализ существующего состояния работы системы водоснабжения и водоотведения; 4. Анализ перспективного развития поселения и определение объемов воды и стоков;  5. Анализ вариантов развития и выбор оптимального; 6. Согласование и утверждения отчетных документов.</vt:lpstr>
      <vt:lpstr>Презентация PowerPoint</vt:lpstr>
      <vt:lpstr>Презентация PowerPoint</vt:lpstr>
      <vt:lpstr>     </vt:lpstr>
      <vt:lpstr>     </vt:lpstr>
      <vt:lpstr>Презентация PowerPoint</vt:lpstr>
      <vt:lpstr>Презентация PowerPoint</vt:lpstr>
      <vt:lpstr>     </vt:lpstr>
      <vt:lpstr> </vt:lpstr>
      <vt:lpstr>Презентация PowerPoint</vt:lpstr>
      <vt:lpstr>Презентация PowerPoint</vt:lpstr>
      <vt:lpstr>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Приладожское ГОРОДСКОЕ ПОСЕЛЕНИЕ</dc:title>
  <dc:creator>Asus</dc:creator>
  <cp:lastModifiedBy>2</cp:lastModifiedBy>
  <cp:revision>194</cp:revision>
  <cp:lastPrinted>2012-11-05T17:03:28Z</cp:lastPrinted>
  <dcterms:created xsi:type="dcterms:W3CDTF">2012-10-25T18:39:13Z</dcterms:created>
  <dcterms:modified xsi:type="dcterms:W3CDTF">2021-04-02T06:02:02Z</dcterms:modified>
</cp:coreProperties>
</file>