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295" r:id="rId11"/>
    <p:sldId id="301" r:id="rId12"/>
    <p:sldId id="302" r:id="rId13"/>
    <p:sldId id="303" r:id="rId14"/>
    <p:sldId id="321" r:id="rId15"/>
    <p:sldId id="319" r:id="rId16"/>
    <p:sldId id="32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682"/>
    <a:srgbClr val="E3F5ED"/>
    <a:srgbClr val="6AA343"/>
    <a:srgbClr val="D7C7B7"/>
    <a:srgbClr val="B1F951"/>
    <a:srgbClr val="E4FDC3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tore\&#1086;&#1073;&#1097;&#1072;&#1103;\&#1062;&#1074;&#1077;&#1090;&#1082;&#1086;&#1074;&#1072;\&#1073;&#1102;&#1076;&#1078;&#1077;&#1090;%20&#1076;&#1083;&#1103;%20&#1075;&#1088;&#1072;&#1078;&#1076;&#1072;&#1085;\2025\&#1089;&#1077;&#1083;&#1100;&#1089;&#1082;&#1080;&#1077;%20&#1087;&#1086;&#1089;&#1077;&#1083;&#1077;&#1085;&#1080;&#1103;\&#1062;&#1074;&#1099;&#1083;&#1077;&#1074;&#1086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9.4489644781246707E-3"/>
                  <c:y val="-3.5943748882064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F8-473F-83A6-50877BDC41F1}"/>
                </c:ext>
              </c:extLst>
            </c:dLbl>
            <c:dLbl>
              <c:idx val="1"/>
              <c:layout>
                <c:manualLayout>
                  <c:x val="0"/>
                  <c:y val="-3.1151249031122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F8-473F-83A6-50877BDC41F1}"/>
                </c:ext>
              </c:extLst>
            </c:dLbl>
            <c:dLbl>
              <c:idx val="2"/>
              <c:layout>
                <c:manualLayout>
                  <c:x val="-1.1811205597655838E-2"/>
                  <c:y val="-2.3962499254709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DF8-473F-83A6-50877BDC41F1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2025 год</c:v>
                </c:pt>
                <c:pt idx="1">
                  <c:v>Прогноз на 2026 год</c:v>
                </c:pt>
                <c:pt idx="2">
                  <c:v>Прогноз на 2027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37361.1</c:v>
                </c:pt>
                <c:pt idx="1">
                  <c:v>34579.300000000003</c:v>
                </c:pt>
                <c:pt idx="2">
                  <c:v>36735.300000000003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F8-473F-83A6-50877BDC41F1}"/>
            </c:ext>
          </c:extLst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9528013994139554E-2"/>
                  <c:y val="-2.8754999105651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DF8-473F-83A6-50877BDC41F1}"/>
                </c:ext>
              </c:extLst>
            </c:dLbl>
            <c:dLbl>
              <c:idx val="1"/>
              <c:layout>
                <c:manualLayout>
                  <c:x val="3.7795857912498683E-2"/>
                  <c:y val="-3.1151249031122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DF8-473F-83A6-50877BDC41F1}"/>
                </c:ext>
              </c:extLst>
            </c:dLbl>
            <c:dLbl>
              <c:idx val="2"/>
              <c:layout>
                <c:manualLayout>
                  <c:x val="4.2520340151561017E-2"/>
                  <c:y val="-2.8754999105651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DF8-473F-83A6-50877BDC41F1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2025 год</c:v>
                </c:pt>
                <c:pt idx="1">
                  <c:v>Прогноз на 2026 год</c:v>
                </c:pt>
                <c:pt idx="2">
                  <c:v>Прогноз на 2027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37562.1</c:v>
                </c:pt>
                <c:pt idx="1">
                  <c:v>34887.300000000003</c:v>
                </c:pt>
                <c:pt idx="2">
                  <c:v>37148.300000000003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F8-473F-83A6-50877BDC41F1}"/>
            </c:ext>
          </c:extLst>
        </c:ser>
        <c:ser>
          <c:idx val="2"/>
          <c:order val="2"/>
          <c:tx>
            <c:strRef>
              <c:f>общие!$B$6</c:f>
              <c:strCache>
                <c:ptCount val="1"/>
                <c:pt idx="0">
                  <c:v>Дефицит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622411195311676E-2"/>
                  <c:y val="0.119812496273548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DF8-473F-83A6-50877BDC41F1}"/>
                </c:ext>
              </c:extLst>
            </c:dLbl>
            <c:dLbl>
              <c:idx val="1"/>
              <c:layout>
                <c:manualLayout>
                  <c:x val="3.0709134553905094E-2"/>
                  <c:y val="0.1150199964226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DF8-473F-83A6-50877BDC41F1}"/>
                </c:ext>
              </c:extLst>
            </c:dLbl>
            <c:dLbl>
              <c:idx val="2"/>
              <c:layout>
                <c:manualLayout>
                  <c:x val="2.3622411195311676E-2"/>
                  <c:y val="0.1150199964226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DF8-473F-83A6-50877BDC41F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2025 год</c:v>
                </c:pt>
                <c:pt idx="1">
                  <c:v>Прогноз на 2026 год</c:v>
                </c:pt>
                <c:pt idx="2">
                  <c:v>Прогноз на 2027 год</c:v>
                </c:pt>
              </c:strCache>
            </c:strRef>
          </c:cat>
          <c:val>
            <c:numRef>
              <c:f>общие!$C$6:$E$6</c:f>
              <c:numCache>
                <c:formatCode>#\ ##0.0</c:formatCode>
                <c:ptCount val="3"/>
                <c:pt idx="0">
                  <c:v>-201</c:v>
                </c:pt>
                <c:pt idx="1">
                  <c:v>-308</c:v>
                </c:pt>
                <c:pt idx="2">
                  <c:v>-413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F8-473F-83A6-50877BDC41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42677232"/>
        <c:axId val="242677776"/>
        <c:axId val="0"/>
      </c:bar3DChart>
      <c:catAx>
        <c:axId val="24267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42677776"/>
        <c:crosses val="autoZero"/>
        <c:auto val="1"/>
        <c:lblAlgn val="ctr"/>
        <c:lblOffset val="100"/>
        <c:noMultiLvlLbl val="0"/>
      </c:catAx>
      <c:valAx>
        <c:axId val="24267777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2426772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'Динамика доходов бюджета '!$A$4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'Динамика доходов бюджета '!$B$3:$F$3</c:f>
              <c:strCache>
                <c:ptCount val="5"/>
                <c:pt idx="0">
                  <c:v>отчет 2023</c:v>
                </c:pt>
                <c:pt idx="1">
                  <c:v>оценка 2024</c:v>
                </c:pt>
                <c:pt idx="2">
                  <c:v>прогноз 2025</c:v>
                </c:pt>
                <c:pt idx="3">
                  <c:v>прогноз 2026</c:v>
                </c:pt>
                <c:pt idx="4">
                  <c:v>прогноз 2027</c:v>
                </c:pt>
              </c:strCache>
            </c:strRef>
          </c:cat>
          <c:val>
            <c:numRef>
              <c:f>'Динамика доходов бюджета '!$B$4:$F$4</c:f>
              <c:numCache>
                <c:formatCode>#\ ##0.0</c:formatCode>
                <c:ptCount val="5"/>
                <c:pt idx="0">
                  <c:v>24318.1</c:v>
                </c:pt>
                <c:pt idx="1">
                  <c:v>33842.300000000003</c:v>
                </c:pt>
                <c:pt idx="2">
                  <c:v>29170.6</c:v>
                </c:pt>
                <c:pt idx="3">
                  <c:v>25755.9</c:v>
                </c:pt>
                <c:pt idx="4">
                  <c:v>27573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53-47BC-948E-1D928375D75D}"/>
            </c:ext>
          </c:extLst>
        </c:ser>
        <c:ser>
          <c:idx val="1"/>
          <c:order val="1"/>
          <c:tx>
            <c:strRef>
              <c:f>'Динамика доходов бюджета '!$A$5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2996056166307961E-2"/>
                  <c:y val="-2.0298678268346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53-47BC-948E-1D928375D75D}"/>
                </c:ext>
              </c:extLst>
            </c:dLbl>
            <c:dLbl>
              <c:idx val="1"/>
              <c:layout>
                <c:manualLayout>
                  <c:x val="2.6828732194025956E-2"/>
                  <c:y val="-1.5224008701260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53-47BC-948E-1D928375D75D}"/>
                </c:ext>
              </c:extLst>
            </c:dLbl>
            <c:dLbl>
              <c:idx val="2"/>
              <c:layout>
                <c:manualLayout>
                  <c:x val="2.8106290869931952E-2"/>
                  <c:y val="-1.522400870126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3-47BC-948E-1D928375D75D}"/>
                </c:ext>
              </c:extLst>
            </c:dLbl>
            <c:dLbl>
              <c:idx val="3"/>
              <c:layout>
                <c:manualLayout>
                  <c:x val="2.5551173518119769E-2"/>
                  <c:y val="-1.7761343484803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53-47BC-948E-1D928375D75D}"/>
                </c:ext>
              </c:extLst>
            </c:dLbl>
            <c:dLbl>
              <c:idx val="4"/>
              <c:layout>
                <c:manualLayout>
                  <c:x val="2.5551173518119957E-2"/>
                  <c:y val="-1.5224008701260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53-47BC-948E-1D928375D75D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'Динамика доходов бюджета '!$B$3:$F$3</c:f>
              <c:strCache>
                <c:ptCount val="5"/>
                <c:pt idx="0">
                  <c:v>отчет 2023</c:v>
                </c:pt>
                <c:pt idx="1">
                  <c:v>оценка 2024</c:v>
                </c:pt>
                <c:pt idx="2">
                  <c:v>прогноз 2025</c:v>
                </c:pt>
                <c:pt idx="3">
                  <c:v>прогноз 2026</c:v>
                </c:pt>
                <c:pt idx="4">
                  <c:v>прогноз 2027</c:v>
                </c:pt>
              </c:strCache>
            </c:strRef>
          </c:cat>
          <c:val>
            <c:numRef>
              <c:f>'Динамика доходов бюджета '!$B$5:$F$5</c:f>
              <c:numCache>
                <c:formatCode>#\ ##0.0</c:formatCode>
                <c:ptCount val="5"/>
                <c:pt idx="0">
                  <c:v>7351.2</c:v>
                </c:pt>
                <c:pt idx="1">
                  <c:v>7224.2</c:v>
                </c:pt>
                <c:pt idx="2">
                  <c:v>7462.4</c:v>
                </c:pt>
                <c:pt idx="3">
                  <c:v>8095.3</c:v>
                </c:pt>
                <c:pt idx="4">
                  <c:v>8434.2000000000007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53-47BC-948E-1D928375D75D}"/>
            </c:ext>
          </c:extLst>
        </c:ser>
        <c:ser>
          <c:idx val="2"/>
          <c:order val="2"/>
          <c:tx>
            <c:strRef>
              <c:f>'Динамика доходов бюджета '!$A$6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9163380138589946E-2"/>
                  <c:y val="-2.2836013051890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53-47BC-948E-1D928375D75D}"/>
                </c:ext>
              </c:extLst>
            </c:dLbl>
            <c:dLbl>
              <c:idx val="1"/>
              <c:layout>
                <c:manualLayout>
                  <c:x val="1.6608262786777971E-2"/>
                  <c:y val="-2.029867826834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53-47BC-948E-1D928375D75D}"/>
                </c:ext>
              </c:extLst>
            </c:dLbl>
            <c:dLbl>
              <c:idx val="2"/>
              <c:layout>
                <c:manualLayout>
                  <c:x val="2.1718497490401962E-2"/>
                  <c:y val="-1.522400870126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53-47BC-948E-1D928375D75D}"/>
                </c:ext>
              </c:extLst>
            </c:dLbl>
            <c:dLbl>
              <c:idx val="3"/>
              <c:layout>
                <c:manualLayout>
                  <c:x val="1.9163380138589967E-2"/>
                  <c:y val="-1.522400870126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53-47BC-948E-1D928375D75D}"/>
                </c:ext>
              </c:extLst>
            </c:dLbl>
            <c:dLbl>
              <c:idx val="4"/>
              <c:layout>
                <c:manualLayout>
                  <c:x val="2.0440938814495966E-2"/>
                  <c:y val="-1.522400870126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53-47BC-948E-1D928375D75D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'Динамика доходов бюджета '!$B$3:$F$3</c:f>
              <c:strCache>
                <c:ptCount val="5"/>
                <c:pt idx="0">
                  <c:v>отчет 2023</c:v>
                </c:pt>
                <c:pt idx="1">
                  <c:v>оценка 2024</c:v>
                </c:pt>
                <c:pt idx="2">
                  <c:v>прогноз 2025</c:v>
                </c:pt>
                <c:pt idx="3">
                  <c:v>прогноз 2026</c:v>
                </c:pt>
                <c:pt idx="4">
                  <c:v>прогноз 2027</c:v>
                </c:pt>
              </c:strCache>
            </c:strRef>
          </c:cat>
          <c:val>
            <c:numRef>
              <c:f>'Динамика доходов бюджета '!$B$6:$F$6</c:f>
              <c:numCache>
                <c:formatCode>#\ ##0.0</c:formatCode>
                <c:ptCount val="5"/>
                <c:pt idx="0">
                  <c:v>576.79999999999995</c:v>
                </c:pt>
                <c:pt idx="1">
                  <c:v>867.9</c:v>
                </c:pt>
                <c:pt idx="2">
                  <c:v>728.1</c:v>
                </c:pt>
                <c:pt idx="3">
                  <c:v>728.1</c:v>
                </c:pt>
                <c:pt idx="4">
                  <c:v>728.1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653-47BC-948E-1D928375D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298832"/>
        <c:axId val="70299376"/>
        <c:axId val="0"/>
      </c:bar3DChart>
      <c:catAx>
        <c:axId val="7029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70299376"/>
        <c:crosses val="autoZero"/>
        <c:auto val="1"/>
        <c:lblAlgn val="ctr"/>
        <c:lblOffset val="100"/>
        <c:noMultiLvlLbl val="0"/>
      </c:catAx>
      <c:valAx>
        <c:axId val="7029937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702988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43602117365926"/>
          <c:y val="5.0009056692772016E-2"/>
          <c:w val="0.4498617884984526"/>
          <c:h val="0.65065812852783855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1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C3-4398-80B5-03BEBF01E47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C3-4398-80B5-03BEBF01E47C}"/>
              </c:ext>
            </c:extLst>
          </c:dPt>
          <c:dPt>
            <c:idx val="2"/>
            <c:bubble3D val="0"/>
            <c:explosion val="9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0C3-4398-80B5-03BEBF01E47C}"/>
              </c:ext>
            </c:extLst>
          </c:dPt>
          <c:dPt>
            <c:idx val="3"/>
            <c:bubble3D val="0"/>
            <c:explosion val="6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0C3-4398-80B5-03BEBF01E47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0C3-4398-80B5-03BEBF01E47C}"/>
              </c:ext>
            </c:extLst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</c:v>
                </c:pt>
                <c:pt idx="1">
                  <c:v>Акцизы по подакцизным товарам (продукции), производимым на территории Российской Федерации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#\ ##0.0</c:formatCode>
                <c:ptCount val="5"/>
                <c:pt idx="0">
                  <c:v>1870</c:v>
                </c:pt>
                <c:pt idx="1">
                  <c:v>4440.3999999999996</c:v>
                </c:pt>
                <c:pt idx="2">
                  <c:v>235</c:v>
                </c:pt>
                <c:pt idx="3">
                  <c:v>895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C3-4398-80B5-03BEBF01E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9475837579126141E-2"/>
          <c:y val="0.65244963620070762"/>
          <c:w val="0.66000257320776079"/>
          <c:h val="0.31499389934800659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770558259842706"/>
          <c:y val="5.4207660396583333E-2"/>
          <c:w val="0.53250501706775988"/>
          <c:h val="0.65276864162045967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4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545-4BE0-9E70-CEAAB0C67E0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545-4BE0-9E70-CEAAB0C67E04}"/>
              </c:ext>
            </c:extLst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неналоговых доходов'!$B$5:$B$6</c:f>
              <c:strCache>
                <c:ptCount val="2"/>
                <c:pt idx="0">
                  <c:v>Доходы от сдачи в аренду имущества, составляющего казну поселения (за исключением земельных участков)</c:v>
                </c:pt>
                <c:pt idx="1">
                  <c:v>Прочие доходы от использования имущества и прав, находящихся в государственной и муниципальной собственности  ( за исключением имущества муниципальных автономных учреждений, а также имущества муниципальных унитарных предприятий, в том числе казенных) </c:v>
                </c:pt>
              </c:strCache>
            </c:strRef>
          </c:cat>
          <c:val>
            <c:numRef>
              <c:f>'структура неналоговых доходов'!$C$5:$C$6</c:f>
              <c:numCache>
                <c:formatCode>General</c:formatCode>
                <c:ptCount val="2"/>
                <c:pt idx="0">
                  <c:v>362.4</c:v>
                </c:pt>
                <c:pt idx="1">
                  <c:v>365.7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45-4BE0-9E70-CEAAB0C67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661939754848648E-2"/>
          <c:y val="0.7921414614934329"/>
          <c:w val="0.89213840502341679"/>
          <c:h val="0.12501292797697794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05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explosion val="8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ECA-4418-AA3E-01029F9AF2F8}"/>
              </c:ext>
            </c:extLst>
          </c:dPt>
          <c:dPt>
            <c:idx val="1"/>
            <c:bubble3D val="0"/>
            <c:explosion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ECA-4418-AA3E-01029F9AF2F8}"/>
              </c:ext>
            </c:extLst>
          </c:dPt>
          <c:dPt>
            <c:idx val="2"/>
            <c:bubble3D val="0"/>
            <c:explosion val="9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ECA-4418-AA3E-01029F9AF2F8}"/>
              </c:ext>
            </c:extLst>
          </c:dPt>
          <c:dPt>
            <c:idx val="3"/>
            <c:bubble3D val="0"/>
            <c:explosion val="1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ECA-4418-AA3E-01029F9AF2F8}"/>
              </c:ext>
            </c:extLst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Дотации бюджетам поселений на выравнивание бюджетной обеспеченности</c:v>
                </c:pt>
                <c:pt idx="1">
                  <c:v>Субсидии бюджетам сельских поселений</c:v>
                </c:pt>
                <c:pt idx="2">
                  <c:v>Субвенции бюджетам субъектов Российской Федерации и муниципальных образований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16084</c:v>
                </c:pt>
                <c:pt idx="1">
                  <c:v>5803.5</c:v>
                </c:pt>
                <c:pt idx="2">
                  <c:v>203.4</c:v>
                </c:pt>
                <c:pt idx="3">
                  <c:v>7079.7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CA-4418-AA3E-01029F9AF2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3.420982792960154E-2"/>
          <c:y val="0.55652251291529564"/>
          <c:w val="0.28768392320789571"/>
          <c:h val="0.41028065702026201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'Динамика расходов бюджета '!$B$4</c:f>
              <c:strCache>
                <c:ptCount val="1"/>
                <c:pt idx="0">
                  <c:v>расходы всего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4696584472090576E-3"/>
                  <c:y val="-3.9364541614248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27-44E2-A084-1696A2DB8EA3}"/>
                </c:ext>
              </c:extLst>
            </c:dLbl>
            <c:dLbl>
              <c:idx val="1"/>
              <c:layout>
                <c:manualLayout>
                  <c:x val="7.4089753416271727E-3"/>
                  <c:y val="-3.1983690061576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27-44E2-A084-1696A2DB8EA3}"/>
                </c:ext>
              </c:extLst>
            </c:dLbl>
            <c:dLbl>
              <c:idx val="2"/>
              <c:layout>
                <c:manualLayout>
                  <c:x val="1.2348292236045288E-2"/>
                  <c:y val="-3.1983690061576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27-44E2-A084-1696A2DB8EA3}"/>
                </c:ext>
              </c:extLst>
            </c:dLbl>
            <c:dLbl>
              <c:idx val="3"/>
              <c:layout>
                <c:manualLayout>
                  <c:x val="2.4696584472090576E-2"/>
                  <c:y val="-3.4443973912467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27-44E2-A084-1696A2DB8EA3}"/>
                </c:ext>
              </c:extLst>
            </c:dLbl>
            <c:dLbl>
              <c:idx val="4"/>
              <c:layout>
                <c:manualLayout>
                  <c:x val="2.3461755248486045E-2"/>
                  <c:y val="-2.9523406210686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27-44E2-A084-1696A2DB8EA3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'Динамика расходов бюджета '!$C$3:$G$3</c:f>
              <c:strCache>
                <c:ptCount val="5"/>
                <c:pt idx="0">
                  <c:v>Отчет 2023 год</c:v>
                </c:pt>
                <c:pt idx="1">
                  <c:v>Оценка 2024 год</c:v>
                </c:pt>
                <c:pt idx="2">
                  <c:v>Прогноз на 2025 год</c:v>
                </c:pt>
                <c:pt idx="3">
                  <c:v>Прогноз на 2026 год</c:v>
                </c:pt>
                <c:pt idx="4">
                  <c:v>Прогноз на 2027 год</c:v>
                </c:pt>
              </c:strCache>
            </c:strRef>
          </c:cat>
          <c:val>
            <c:numRef>
              <c:f>'Динамика расходов бюджета '!$C$4:$G$4</c:f>
              <c:numCache>
                <c:formatCode>#\ ##0.0</c:formatCode>
                <c:ptCount val="5"/>
                <c:pt idx="0">
                  <c:v>32282.3</c:v>
                </c:pt>
                <c:pt idx="1">
                  <c:v>38844.5</c:v>
                </c:pt>
                <c:pt idx="2">
                  <c:v>37562.1</c:v>
                </c:pt>
                <c:pt idx="3">
                  <c:v>34277.599999999999</c:v>
                </c:pt>
                <c:pt idx="4">
                  <c:v>35952.6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27-44E2-A084-1696A2DB8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300464"/>
        <c:axId val="70291760"/>
        <c:axId val="0"/>
      </c:bar3DChart>
      <c:catAx>
        <c:axId val="7030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70291760"/>
        <c:crosses val="autoZero"/>
        <c:auto val="1"/>
        <c:lblAlgn val="ctr"/>
        <c:lblOffset val="100"/>
        <c:noMultiLvlLbl val="0"/>
      </c:catAx>
      <c:valAx>
        <c:axId val="70291760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703004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explosion val="1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6E6-4DFB-8441-05DF80F1F543}"/>
              </c:ext>
            </c:extLst>
          </c:dPt>
          <c:dPt>
            <c:idx val="1"/>
            <c:bubble3D val="0"/>
            <c:explosion val="1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6E6-4DFB-8441-05DF80F1F54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6E6-4DFB-8441-05DF80F1F543}"/>
              </c:ext>
            </c:extLst>
          </c:dPt>
          <c:dPt>
            <c:idx val="3"/>
            <c:bubble3D val="0"/>
            <c:explosion val="7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6E6-4DFB-8441-05DF80F1F543}"/>
              </c:ext>
            </c:extLst>
          </c:dPt>
          <c:dPt>
            <c:idx val="4"/>
            <c:bubble3D val="0"/>
            <c:explosion val="1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6E6-4DFB-8441-05DF80F1F543}"/>
              </c:ext>
            </c:extLst>
          </c:dPt>
          <c:dPt>
            <c:idx val="5"/>
            <c:bubble3D val="0"/>
            <c:explosion val="1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6E6-4DFB-8441-05DF80F1F543}"/>
              </c:ext>
            </c:extLst>
          </c:dPt>
          <c:dPt>
            <c:idx val="6"/>
            <c:bubble3D val="0"/>
            <c:explosion val="1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6E6-4DFB-8441-05DF80F1F543}"/>
              </c:ext>
            </c:extLst>
          </c:dPt>
          <c:dPt>
            <c:idx val="7"/>
            <c:bubble3D val="0"/>
            <c:explosion val="11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6E6-4DFB-8441-05DF80F1F543}"/>
              </c:ext>
            </c:extLst>
          </c:dPt>
          <c:dLbls>
            <c:dLbl>
              <c:idx val="1"/>
              <c:layout>
                <c:manualLayout>
                  <c:x val="7.8299769821026072E-2"/>
                  <c:y val="4.65178121097943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E6-4DFB-8441-05DF80F1F543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расходов'!$B$3:$B$10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Физическая культура  и спорт</c:v>
                </c:pt>
              </c:strCache>
            </c:strRef>
          </c:cat>
          <c:val>
            <c:numRef>
              <c:f>'структура расходов'!$C$3:$C$10</c:f>
              <c:numCache>
                <c:formatCode>General</c:formatCode>
                <c:ptCount val="8"/>
                <c:pt idx="0" formatCode="#,##0.00">
                  <c:v>11360.5</c:v>
                </c:pt>
                <c:pt idx="1">
                  <c:v>199.9</c:v>
                </c:pt>
                <c:pt idx="2">
                  <c:v>103.5</c:v>
                </c:pt>
                <c:pt idx="3" formatCode="#,##0.00">
                  <c:v>7690.1</c:v>
                </c:pt>
                <c:pt idx="4" formatCode="#,##0.00">
                  <c:v>3616.4</c:v>
                </c:pt>
                <c:pt idx="5" formatCode="#,##0.00">
                  <c:v>11510.7</c:v>
                </c:pt>
                <c:pt idx="6">
                  <c:v>1564.2</c:v>
                </c:pt>
                <c:pt idx="7" formatCode="#,##0.00">
                  <c:v>1516.8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6E6-4DFB-8441-05DF80F1F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l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Цвылевского сельского поселения на 2025 год и на плановый период 2026 и 2027 годов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32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374744"/>
              </p:ext>
            </p:extLst>
          </p:nvPr>
        </p:nvGraphicFramePr>
        <p:xfrm>
          <a:off x="3274423" y="988368"/>
          <a:ext cx="8538482" cy="5630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93519" y="526703"/>
            <a:ext cx="7839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44984" y="1322557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386090"/>
              </p:ext>
            </p:extLst>
          </p:nvPr>
        </p:nvGraphicFramePr>
        <p:xfrm>
          <a:off x="532311" y="1691889"/>
          <a:ext cx="4648199" cy="22479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40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2027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поселений на выравнивание бюджетной обеспеченности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16 084,0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15 255,1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14 339,5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сельских поселений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5 803,5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2 873,5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5 164,5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7 079,7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7 406,6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8 065,5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29 170,6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25 755,9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27 573,0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1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823268" y="930422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496671"/>
              </p:ext>
            </p:extLst>
          </p:nvPr>
        </p:nvGraphicFramePr>
        <p:xfrm>
          <a:off x="844730" y="1317171"/>
          <a:ext cx="10284823" cy="516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246364"/>
              </p:ext>
            </p:extLst>
          </p:nvPr>
        </p:nvGraphicFramePr>
        <p:xfrm>
          <a:off x="844731" y="1184366"/>
          <a:ext cx="10380618" cy="546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950415" y="1412133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992947"/>
              </p:ext>
            </p:extLst>
          </p:nvPr>
        </p:nvGraphicFramePr>
        <p:xfrm>
          <a:off x="644433" y="1797096"/>
          <a:ext cx="10842172" cy="423250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18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2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68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сферы культуры и спорта и Цвылевского сельского поселения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13 027,5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13 375,1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12 760,0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эффективного выполнения органими местного самоуправления своих полномочий на территории Цвылевского сельского поселения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5 321,7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1 179,7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1 253,9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ремонт автомобильных дорог общего пользования местного значения в Цвылевском сельском поселении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5 285,0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5 855,5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8 571,9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2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2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ru-RU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1060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ОБЪЕМ МЕЖБЮДЖЕТНЫХ ТРАНСФЕРТОВ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393277"/>
              </p:ext>
            </p:extLst>
          </p:nvPr>
        </p:nvGraphicFramePr>
        <p:xfrm>
          <a:off x="1619794" y="2130334"/>
          <a:ext cx="9361715" cy="296281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245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Формирование, исполнение и контроль за исполнением бюджета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контрольных функций Советов депутатов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исполнения полномочий поселений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с/х производства и предпринимательства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9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Установление, изменение местных налогов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Владение, пользования и распоряжения имуществом, находящимся в муниципальной собственности поселения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ритуальных услуг и содержание мест захоронения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950415" y="1699516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8241" y="1227477"/>
            <a:ext cx="8856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из бюджета поселения в бюджет Тихвинского района на осуществление переданных полномочий:</a:t>
            </a:r>
          </a:p>
        </p:txBody>
      </p:sp>
    </p:spTree>
    <p:extLst>
      <p:ext uri="{BB962C8B-B14F-4D97-AF65-F5344CB8AC3E}">
        <p14:creationId xmlns:p14="http://schemas.microsoft.com/office/powerpoint/2010/main" val="421761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1060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ОБЩЕСТВЕННО-ЗНАЧИМЫХ ОБЪЕКТАХ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62743" y="1902238"/>
            <a:ext cx="9535884" cy="1446550"/>
          </a:xfrm>
          <a:prstGeom prst="rect">
            <a:avLst/>
          </a:prstGeom>
          <a:ln w="28575">
            <a:solidFill>
              <a:srgbClr val="3A7682"/>
            </a:solidFill>
            <a:prstDash val="dash"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 приведение в нормативное состояние автомобильных дорог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пользования – финансовое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 3 года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19 712,4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62743" y="3918020"/>
            <a:ext cx="9535884" cy="1015663"/>
          </a:xfrm>
          <a:prstGeom prst="rect">
            <a:avLst/>
          </a:prstGeom>
          <a:ln w="28575">
            <a:solidFill>
              <a:srgbClr val="3A7682"/>
            </a:solidFill>
            <a:prstDash val="dash"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борщевиком – финансовое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на 3 года           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7 755,3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4366" y="2891246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78286" y="4585984"/>
            <a:ext cx="6069874" cy="204671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1 085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1 730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Цвылевского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 населенный пункт, центр поселения – пос. </a:t>
            </a:r>
            <a:r>
              <a:rPr lang="ru-RU" sz="2000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Цвылево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 smtClean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107170" y="988368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429823"/>
              </p:ext>
            </p:extLst>
          </p:nvPr>
        </p:nvGraphicFramePr>
        <p:xfrm>
          <a:off x="542516" y="1327275"/>
          <a:ext cx="11100844" cy="5299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915580" y="988368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590451"/>
              </p:ext>
            </p:extLst>
          </p:nvPr>
        </p:nvGraphicFramePr>
        <p:xfrm>
          <a:off x="1119050" y="1439091"/>
          <a:ext cx="9940835" cy="500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995645"/>
              </p:ext>
            </p:extLst>
          </p:nvPr>
        </p:nvGraphicFramePr>
        <p:xfrm>
          <a:off x="3744687" y="1057842"/>
          <a:ext cx="8168640" cy="5647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44686" y="1057843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63268"/>
              </p:ext>
            </p:extLst>
          </p:nvPr>
        </p:nvGraphicFramePr>
        <p:xfrm>
          <a:off x="508726" y="1496650"/>
          <a:ext cx="5740400" cy="250698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№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дохода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Прогноз на 2025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Прогноз на 2026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Прогноз на 2027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Налог на доходы физических лиц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1 870,0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2 211,0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2 354,7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4 440,4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4 678,3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4 865,5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235,0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283,0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285,0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Земельный налог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895,0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901,0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907,0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Государственная пошлина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4,0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ИТОГО</a:t>
                      </a:r>
                      <a:endParaRPr lang="ru-RU" sz="11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7 444,4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8 077,3</a:t>
                      </a:r>
                      <a:endParaRPr lang="ru-RU" sz="10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8 416,2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432081"/>
              </p:ext>
            </p:extLst>
          </p:nvPr>
        </p:nvGraphicFramePr>
        <p:xfrm>
          <a:off x="4781006" y="988368"/>
          <a:ext cx="7040467" cy="5743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93519" y="526703"/>
            <a:ext cx="7530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88526" y="1137526"/>
            <a:ext cx="1536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171777"/>
              </p:ext>
            </p:extLst>
          </p:nvPr>
        </p:nvGraphicFramePr>
        <p:xfrm>
          <a:off x="432749" y="1656016"/>
          <a:ext cx="4825999" cy="2828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2026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2027 год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собственности, в том числе: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728,1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728,1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728,1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казну поселения (за исключением земельных участков)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362,4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 ( за исключением имущества муниципальных автономных учреждений, а также имущества муниципальных унитарных предприятий, в том числе казенных) 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365,7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365,7</a:t>
                      </a:r>
                      <a:endParaRPr lang="ru-RU" sz="10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4693</TotalTime>
  <Words>908</Words>
  <Application>Microsoft Office PowerPoint</Application>
  <PresentationFormat>Широкоэкранный</PresentationFormat>
  <Paragraphs>195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Sitka Text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buch</cp:lastModifiedBy>
  <cp:revision>279</cp:revision>
  <dcterms:created xsi:type="dcterms:W3CDTF">2022-04-13T05:30:07Z</dcterms:created>
  <dcterms:modified xsi:type="dcterms:W3CDTF">2025-02-28T07:02:59Z</dcterms:modified>
</cp:coreProperties>
</file>