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89" r:id="rId7"/>
    <p:sldId id="291" r:id="rId8"/>
    <p:sldId id="293" r:id="rId9"/>
    <p:sldId id="294" r:id="rId10"/>
    <p:sldId id="295" r:id="rId11"/>
    <p:sldId id="301" r:id="rId12"/>
    <p:sldId id="302" r:id="rId13"/>
    <p:sldId id="303" r:id="rId14"/>
    <p:sldId id="319" r:id="rId15"/>
    <p:sldId id="32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A343"/>
    <a:srgbClr val="D7C7B7"/>
    <a:srgbClr val="E3F5ED"/>
    <a:srgbClr val="B1F951"/>
    <a:srgbClr val="E4FDC3"/>
    <a:srgbClr val="3A7682"/>
    <a:srgbClr val="E6DEF6"/>
    <a:srgbClr val="CDBDED"/>
    <a:srgbClr val="65ADBB"/>
    <a:srgbClr val="489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50;&#1086;&#1087;&#1080;&#1103;%20&#1055;&#1086;&#1082;&#1072;&#1079;&#1072;&#1090;&#1077;&#1083;&#1080;%20&#1043;&#1072;&#1085;&#1100;&#1082;&#1086;&#1074;&#1089;&#1082;&#1086;&#1077;%20&#1057;&#1055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50;&#1086;&#1087;&#1080;&#1103;%20&#1055;&#1086;&#1082;&#1072;&#1079;&#1072;&#1090;&#1077;&#1083;&#1080;%20&#1043;&#1072;&#1085;&#1100;&#1082;&#1086;&#1074;&#1089;&#1082;&#1086;&#1077;%20&#1057;&#105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50;&#1086;&#1087;&#1080;&#1103;%20&#1055;&#1086;&#1082;&#1072;&#1079;&#1072;&#1090;&#1077;&#1083;&#1080;%20&#1043;&#1072;&#1085;&#1100;&#1082;&#1086;&#1074;&#1089;&#1082;&#1086;&#1077;%20&#1057;&#1055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50;&#1086;&#1087;&#1080;&#1103;%20&#1055;&#1086;&#1082;&#1072;&#1079;&#1072;&#1090;&#1077;&#1083;&#1080;%20&#1043;&#1072;&#1085;&#1100;&#1082;&#1086;&#1074;&#1089;&#1082;&#1086;&#1077;%20&#1057;&#1055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50;&#1086;&#1087;&#1080;&#1103;%20&#1055;&#1086;&#1082;&#1072;&#1079;&#1072;&#1090;&#1077;&#1083;&#1080;%20&#1043;&#1072;&#1085;&#1100;&#1082;&#1086;&#1074;&#1089;&#1082;&#1086;&#1077;%20&#1057;&#1055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50;&#1086;&#1087;&#1080;&#1103;%20&#1055;&#1086;&#1082;&#1072;&#1079;&#1072;&#1090;&#1077;&#1083;&#1080;%20&#1043;&#1072;&#1085;&#1100;&#1082;&#1086;&#1074;&#1089;&#1082;&#1086;&#1077;%20&#1057;&#1055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общие!$B$4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2.5992805605052849E-2"/>
                  <c:y val="-3.9343530983805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0096932805850653E-2"/>
                  <c:y val="-5.5080943377327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3.2833017606382534E-2"/>
                  <c:y val="-3.4097726852631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общие!$C$3:$E$3</c:f>
              <c:strCache>
                <c:ptCount val="3"/>
                <c:pt idx="0">
                  <c:v>Прогноз на 2023 год</c:v>
                </c:pt>
                <c:pt idx="1">
                  <c:v>Прогноз на 2024 год</c:v>
                </c:pt>
                <c:pt idx="2">
                  <c:v>Прогноз на 2025 год</c:v>
                </c:pt>
              </c:strCache>
            </c:strRef>
          </c:cat>
          <c:val>
            <c:numRef>
              <c:f>общие!$C$4:$E$4</c:f>
              <c:numCache>
                <c:formatCode>#\ ##0.0</c:formatCode>
                <c:ptCount val="3"/>
                <c:pt idx="0">
                  <c:v>24632.1</c:v>
                </c:pt>
                <c:pt idx="1">
                  <c:v>21999.3</c:v>
                </c:pt>
                <c:pt idx="2">
                  <c:v>21840</c:v>
                </c:pt>
              </c:numCache>
            </c:numRef>
          </c:val>
        </c:ser>
        <c:ser>
          <c:idx val="1"/>
          <c:order val="1"/>
          <c:tx>
            <c:strRef>
              <c:f>общие!$B$5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3.9673229607712225E-2"/>
                  <c:y val="-4.4589335114979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6089738410903395E-2"/>
                  <c:y val="-4.7212237180566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6937144807180446E-2"/>
                  <c:y val="-4.4589335114979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общие!$C$3:$E$3</c:f>
              <c:strCache>
                <c:ptCount val="3"/>
                <c:pt idx="0">
                  <c:v>Прогноз на 2023 год</c:v>
                </c:pt>
                <c:pt idx="1">
                  <c:v>Прогноз на 2024 год</c:v>
                </c:pt>
                <c:pt idx="2">
                  <c:v>Прогноз на 2025 год</c:v>
                </c:pt>
              </c:strCache>
            </c:strRef>
          </c:cat>
          <c:val>
            <c:numRef>
              <c:f>общие!$C$5:$E$5</c:f>
              <c:numCache>
                <c:formatCode>#\ ##0.0</c:formatCode>
                <c:ptCount val="3"/>
                <c:pt idx="0">
                  <c:v>24632.1</c:v>
                </c:pt>
                <c:pt idx="1">
                  <c:v>21999.3</c:v>
                </c:pt>
                <c:pt idx="2">
                  <c:v>21840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9274528"/>
        <c:axId val="69278880"/>
        <c:axId val="0"/>
      </c:bar3DChart>
      <c:catAx>
        <c:axId val="69274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9278880"/>
        <c:crosses val="autoZero"/>
        <c:auto val="1"/>
        <c:lblAlgn val="ctr"/>
        <c:lblOffset val="100"/>
        <c:noMultiLvlLbl val="0"/>
      </c:catAx>
      <c:valAx>
        <c:axId val="69278880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69274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>
      <a:solidFill>
        <a:schemeClr val="bg1">
          <a:lumMod val="85000"/>
        </a:schemeClr>
      </a:solidFill>
      <a:prstDash val="dash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'Динамика доходов бюджета '!$B$7:$G$7</c:f>
              <c:strCache>
                <c:ptCount val="6"/>
                <c:pt idx="0">
                  <c:v>отчет 2020</c:v>
                </c:pt>
                <c:pt idx="1">
                  <c:v>отчет 2021</c:v>
                </c:pt>
                <c:pt idx="2">
                  <c:v>оценка 2022</c:v>
                </c:pt>
                <c:pt idx="3">
                  <c:v>прогноз 2023</c:v>
                </c:pt>
                <c:pt idx="4">
                  <c:v>прогноз 2024</c:v>
                </c:pt>
                <c:pt idx="5">
                  <c:v>прогноз 2025</c:v>
                </c:pt>
              </c:strCache>
            </c:strRef>
          </c:cat>
          <c:val>
            <c:numRef>
              <c:f>'Динамика доходов бюджета '!$B$8:$G$8</c:f>
              <c:numCache>
                <c:formatCode>#\ ##0.0</c:formatCode>
                <c:ptCount val="6"/>
                <c:pt idx="0">
                  <c:v>28872.399999999998</c:v>
                </c:pt>
                <c:pt idx="1">
                  <c:v>33686.400000000001</c:v>
                </c:pt>
                <c:pt idx="2">
                  <c:v>24443.4</c:v>
                </c:pt>
                <c:pt idx="3">
                  <c:v>24632.1</c:v>
                </c:pt>
                <c:pt idx="4">
                  <c:v>21999.3</c:v>
                </c:pt>
                <c:pt idx="5">
                  <c:v>21840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9279424"/>
        <c:axId val="69280512"/>
      </c:barChart>
      <c:catAx>
        <c:axId val="6927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9280512"/>
        <c:crosses val="autoZero"/>
        <c:auto val="1"/>
        <c:lblAlgn val="ctr"/>
        <c:lblOffset val="100"/>
        <c:noMultiLvlLbl val="0"/>
      </c:catAx>
      <c:valAx>
        <c:axId val="69280512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6927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>
      <a:solidFill>
        <a:schemeClr val="bg1">
          <a:lumMod val="85000"/>
        </a:schemeClr>
      </a:solidFill>
      <a:prstDash val="dash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570363999577362"/>
          <c:y val="5.977128186166128E-2"/>
          <c:w val="0.4923333109336035"/>
          <c:h val="0.63401924112380825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1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explosion val="14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explosion val="2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explosion val="13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9.3783484211513515E-2"/>
                  <c:y val="-7.24637543337984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5005357473842168"/>
                  <c:y val="3.140096021131259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939977831652E-2"/>
                  <c:y val="-2.41545847779328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5.8145760211138445E-2"/>
                  <c:y val="-7.97101297671783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налоговых доходов'!$B$3:$B$7</c:f>
              <c:strCache>
                <c:ptCount val="5"/>
                <c:pt idx="0">
                  <c:v>Налог на доходы физических лиц (НДФЛ)</c:v>
                </c:pt>
                <c:pt idx="1">
                  <c:v>Акцизы по подакцизным товарам (продукции), производимым на территории Российской Федерации  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'структура налоговых доходов'!$C$3:$C$7</c:f>
              <c:numCache>
                <c:formatCode>#\ ##0.0</c:formatCode>
                <c:ptCount val="5"/>
                <c:pt idx="0">
                  <c:v>873.6</c:v>
                </c:pt>
                <c:pt idx="1">
                  <c:v>3367.8</c:v>
                </c:pt>
                <c:pt idx="2">
                  <c:v>81.599999999999994</c:v>
                </c:pt>
                <c:pt idx="3">
                  <c:v>366.2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2968003585925983E-2"/>
          <c:y val="0.72128779008270594"/>
          <c:w val="0.88906935030199019"/>
          <c:h val="0.277950344695360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0346072421258801"/>
          <c:y val="0.1016587489445768"/>
          <c:w val="0.44999920554075901"/>
          <c:h val="0.57589190587610484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29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explosion val="31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explosion val="19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explosion val="16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bubble3D val="0"/>
            <c:explosion val="19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3.6580272575836856E-3"/>
                  <c:y val="-0.231286555032613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0238299833420546E-2"/>
                  <c:y val="5.116959182137462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243172402536625E-2"/>
                  <c:y val="7.98245632413445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7799614995031421E-2"/>
                  <c:y val="-0.1146198856798794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4.8773696767782475E-2"/>
                  <c:y val="-9.619883262418457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неналоговых доходов'!$B$4:$B$8</c:f>
              <c:strCache>
                <c:ptCount val="5"/>
                <c:pt idx="0">
                  <c:v>Доходы от использования имущества, находящегося в государственной и муниципальной собственности </c:v>
                </c:pt>
                <c:pt idx="1">
                  <c:v>Доходы, получаемые в виде арендной платы за земли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</c:v>
                </c:pt>
                <c:pt idx="2">
                  <c:v>Доходы от сдачи в аренду имущества, составляющего казну сельских поселений</c:v>
                </c:pt>
                <c:pt idx="3">
                  <c:v>Прочие доходы от использования имущества и прав, находящихся в государственной и муниципальной собственности </c:v>
                </c:pt>
                <c:pt idx="4">
                  <c:v>Доходы от оказания платных услуг и компенсации затрат государства </c:v>
                </c:pt>
              </c:strCache>
            </c:strRef>
          </c:cat>
          <c:val>
            <c:numRef>
              <c:f>'структура неналоговых доходов'!$C$4:$C$8</c:f>
              <c:numCache>
                <c:formatCode>#\ ##0.0</c:formatCode>
                <c:ptCount val="5"/>
                <c:pt idx="0">
                  <c:v>611.6</c:v>
                </c:pt>
                <c:pt idx="1">
                  <c:v>8.8000000000000007</c:v>
                </c:pt>
                <c:pt idx="2">
                  <c:v>386.4</c:v>
                </c:pt>
                <c:pt idx="3">
                  <c:v>216.4</c:v>
                </c:pt>
                <c:pt idx="4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7199496901238068E-2"/>
          <c:y val="0.77999982570535076"/>
          <c:w val="0.8656009101863098"/>
          <c:h val="0.206979338736353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473075178220074"/>
          <c:y val="0.1465171355821539"/>
          <c:w val="0.46919912454649787"/>
          <c:h val="0.76342133470395046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1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explosion val="7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explosion val="18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explosion val="19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4.73325785138623E-2"/>
                  <c:y val="-0.1372614450318285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3057263038306863"/>
                  <c:y val="6.127743081778060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8964736393650836E-2"/>
                  <c:y val="-0.1519680284280959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528631519153557E-3"/>
                  <c:y val="-0.1299081533336948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'струтктура безвозмездных доходо'!$B$5:$B$8</c:f>
              <c:strCache>
                <c:ptCount val="4"/>
                <c:pt idx="0">
                  <c:v>Иные межбюджетные трансферты</c:v>
                </c:pt>
                <c:pt idx="1">
                  <c:v>Дотации</c:v>
                </c:pt>
                <c:pt idx="2">
                  <c:v>Субсидии</c:v>
                </c:pt>
                <c:pt idx="3">
                  <c:v>Субвенции</c:v>
                </c:pt>
              </c:strCache>
            </c:strRef>
          </c:cat>
          <c:val>
            <c:numRef>
              <c:f>'струтктура безвозмездных доходо'!$C$5:$C$8</c:f>
              <c:numCache>
                <c:formatCode>#\ ##0.0</c:formatCode>
                <c:ptCount val="4"/>
                <c:pt idx="0">
                  <c:v>3133.5</c:v>
                </c:pt>
                <c:pt idx="1">
                  <c:v>11516</c:v>
                </c:pt>
                <c:pt idx="2">
                  <c:v>4441.2</c:v>
                </c:pt>
                <c:pt idx="3">
                  <c:v>157.6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5310514823720524E-2"/>
          <c:y val="0.66306531160698856"/>
          <c:w val="0.49848916157206363"/>
          <c:h val="0.273199318985068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715811748766203E-2"/>
          <c:y val="3.9035275440741299E-2"/>
          <c:w val="0.96456837650246763"/>
          <c:h val="0.83213217897520109"/>
        </c:manualLayout>
      </c:layout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3.2210566815938624E-3"/>
                  <c:y val="-2.1957342435416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2210566815938551E-3"/>
                  <c:y val="-1.9517637720370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1.9517637720370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7715811748766144E-2"/>
                  <c:y val="-2.1957342435417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2210566815938551E-3"/>
                  <c:y val="-2.9276456580555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2210566815938551E-3"/>
                  <c:y val="-2.1957342435416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'Динамика расходов бюджета '!$C$3:$H$3</c:f>
              <c:strCache>
                <c:ptCount val="6"/>
                <c:pt idx="0">
                  <c:v>отчет 2020</c:v>
                </c:pt>
                <c:pt idx="1">
                  <c:v>отчет 2021</c:v>
                </c:pt>
                <c:pt idx="2">
                  <c:v>оценка 2022</c:v>
                </c:pt>
                <c:pt idx="3">
                  <c:v>прогноз 2023</c:v>
                </c:pt>
                <c:pt idx="4">
                  <c:v>прогноз 2024</c:v>
                </c:pt>
                <c:pt idx="5">
                  <c:v>прогноз 2025</c:v>
                </c:pt>
              </c:strCache>
            </c:strRef>
          </c:cat>
          <c:val>
            <c:numRef>
              <c:f>'Динамика расходов бюджета '!$C$4:$H$4</c:f>
              <c:numCache>
                <c:formatCode>#\ ##0.0</c:formatCode>
                <c:ptCount val="6"/>
                <c:pt idx="0">
                  <c:v>28983.8</c:v>
                </c:pt>
                <c:pt idx="1">
                  <c:v>33577.5</c:v>
                </c:pt>
                <c:pt idx="2">
                  <c:v>25064.2</c:v>
                </c:pt>
                <c:pt idx="3">
                  <c:v>24632.1</c:v>
                </c:pt>
                <c:pt idx="4">
                  <c:v>21999.3</c:v>
                </c:pt>
                <c:pt idx="5">
                  <c:v>21840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9281056"/>
        <c:axId val="69282144"/>
        <c:axId val="0"/>
      </c:bar3DChart>
      <c:catAx>
        <c:axId val="6928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9282144"/>
        <c:crosses val="autoZero"/>
        <c:auto val="1"/>
        <c:lblAlgn val="ctr"/>
        <c:lblOffset val="100"/>
        <c:noMultiLvlLbl val="0"/>
      </c:catAx>
      <c:valAx>
        <c:axId val="69282144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6928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>
      <a:solidFill>
        <a:schemeClr val="bg1">
          <a:lumMod val="85000"/>
        </a:schemeClr>
      </a:solidFill>
      <a:prstDash val="dash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6EF02C-0CA5-4A06-AAD1-5A31AB3ECB76}" type="doc">
      <dgm:prSet loTypeId="urn:microsoft.com/office/officeart/2005/8/layout/radial4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3EE6D39-1779-400E-B07C-93D7655E43A5}">
      <dgm:prSet phldrT="[Текст]"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расходов </a:t>
          </a:r>
        </a:p>
        <a:p>
          <a:r>
            <a:rPr lang="ru-RU" sz="1800" b="0" i="0" u="none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24 632,1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C67AAE-B0E8-4963-A880-1650FD9691FF}" type="parTrans" cxnId="{D9E0622A-6FE0-44B4-897D-5BB767D6327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071FC0-FC4F-4C3F-8BB0-31BD91DEAAC1}" type="sibTrans" cxnId="{D9E0622A-6FE0-44B4-897D-5BB767D6327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4FEB57-EB00-41FE-8B99-895D2B4D5483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 </a:t>
          </a:r>
        </a:p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60,1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4F524D-38BB-4BB0-8359-716F0E292C93}" type="parTrans" cxnId="{0050CAB0-578C-49D4-AFC1-D4EFE68E72B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91768C-08C2-4096-B173-0E7593A2CAAB}" type="sibTrans" cxnId="{0050CAB0-578C-49D4-AFC1-D4EFE68E72B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7B4686-B1EE-4591-A64A-A92E6F057E77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 </a:t>
          </a:r>
        </a:p>
        <a:p>
          <a:r>
            <a:rPr lang="ru-RU" sz="1400" b="0" i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5 698,1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C1BD2C-F66B-4DFD-A57F-E95AA02B9021}" type="parTrans" cxnId="{D9B092EB-BC04-4910-8161-2F9598F2E9B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3D8125-0C01-4881-A7BD-765F5E88313D}" type="sibTrans" cxnId="{D9B092EB-BC04-4910-8161-2F9598F2E9B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EF0A2F-BBAA-4C9B-92EE-575D8AFF6BFE}">
      <dgm:prSet phldrT="[Текст]"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 </a:t>
          </a:r>
        </a:p>
        <a:p>
          <a:r>
            <a:rPr lang="ru-RU" sz="1400" b="0" i="0" u="none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3 148,8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3E7BD1-2B13-4047-9998-71494CA1E8AE}" type="parTrans" cxnId="{FD927277-6828-429D-8320-55C1B25057D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4F3A77-FACB-4ACC-9657-79B80EC3EC6D}" type="sibTrans" cxnId="{FD927277-6828-429D-8320-55C1B25057D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13A08C-EFD2-4C82-91E4-7691826A2F7E}">
      <dgm:prSet phldrT="[Текст]"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 </a:t>
          </a:r>
        </a:p>
        <a:p>
          <a:r>
            <a:rPr lang="ru-RU" sz="1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886,6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EEE7DF-DC3B-476B-878E-4F62B913912D}" type="parTrans" cxnId="{CE2F1162-C5AD-41D6-A4FB-8276104773A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981DBE-46F5-4966-BEA5-476E941D00DA}" type="sibTrans" cxnId="{CE2F1162-C5AD-41D6-A4FB-8276104773A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8C95C0-3C20-439C-9955-837A4B66C78D}">
      <dgm:prSet phldrT="[Текст]" custT="1"/>
      <dgm:spPr/>
      <dgm:t>
        <a:bodyPr/>
        <a:lstStyle/>
        <a:p>
          <a:r>
            <a:rPr lang="ru-RU" sz="1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 и спорт </a:t>
          </a:r>
        </a:p>
        <a:p>
          <a:r>
            <a:rPr lang="ru-RU" sz="14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1 005,4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9C7D8D-87DC-4E9A-BEAB-734C69D318DC}" type="parTrans" cxnId="{AB962D38-3D34-4438-B1A7-749CAEBB7D1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A7863E-2D13-4F49-B0D1-772BEE2D699F}" type="sibTrans" cxnId="{AB962D38-3D34-4438-B1A7-749CAEBB7D1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3F7497-899F-4B69-8E5A-93A5618FDE4C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 </a:t>
          </a:r>
        </a:p>
        <a:p>
          <a:r>
            <a:rPr lang="ru-RU" sz="1400" b="0" i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7 053,0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0E81A-BEE4-4F89-9EE4-E34CEA1D41FA}" type="sibTrans" cxnId="{06218713-841C-4FBC-8D88-E416C68A30D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3BA717-FC15-4DB4-B696-FBF2DDCDFBBB}" type="parTrans" cxnId="{06218713-841C-4FBC-8D88-E416C68A30D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914EA2-DD8F-4E65-89D6-01E65048C766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оборона </a:t>
          </a:r>
        </a:p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154,1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D97B84-93DB-4DA9-9671-3D66EBA43E68}" type="parTrans" cxnId="{D15ACC1A-A185-4BB5-8866-EFDFC03603D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BF7FC9-C45F-4CC9-8110-B14E20549F03}" type="sibTrans" cxnId="{D15ACC1A-A185-4BB5-8866-EFDFC03603D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BFAA3D-79F5-4C5D-AF06-19B4E08E75A1}">
      <dgm:prSet phldrT="[Текст]" custT="1"/>
      <dgm:spPr/>
      <dgm:t>
        <a:bodyPr/>
        <a:lstStyle/>
        <a:p>
          <a:r>
            <a:rPr lang="ru-RU" sz="1400" b="0" i="0" u="none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 и кинематография 6 626,0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2932E5-181E-49CC-B946-B9001EC2218F}" type="parTrans" cxnId="{1A5175AF-7B06-4892-9A02-B494A48D8C56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80E951-0FCC-4A3B-8831-36794FA7C18B}" type="sibTrans" cxnId="{1A5175AF-7B06-4892-9A02-B494A48D8C56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8DAD0-58BF-41DD-907A-E25EC73B18F8}" type="pres">
      <dgm:prSet presAssocID="{F36EF02C-0CA5-4A06-AAD1-5A31AB3ECB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1E3A47-8D79-4D3A-B483-81BB86FEDFB9}" type="pres">
      <dgm:prSet presAssocID="{C3EE6D39-1779-400E-B07C-93D7655E43A5}" presName="centerShape" presStyleLbl="node0" presStyleIdx="0" presStyleCnt="1"/>
      <dgm:spPr/>
      <dgm:t>
        <a:bodyPr/>
        <a:lstStyle/>
        <a:p>
          <a:endParaRPr lang="ru-RU"/>
        </a:p>
      </dgm:t>
    </dgm:pt>
    <dgm:pt modelId="{0A444229-C1C6-437F-B233-75EA1B4919C4}" type="pres">
      <dgm:prSet presAssocID="{813BA717-FC15-4DB4-B696-FBF2DDCDFBBB}" presName="parTrans" presStyleLbl="bgSibTrans2D1" presStyleIdx="0" presStyleCnt="8"/>
      <dgm:spPr/>
      <dgm:t>
        <a:bodyPr/>
        <a:lstStyle/>
        <a:p>
          <a:endParaRPr lang="ru-RU"/>
        </a:p>
      </dgm:t>
    </dgm:pt>
    <dgm:pt modelId="{2C3048F1-8887-45E9-8A6B-724E5EDE4B33}" type="pres">
      <dgm:prSet presAssocID="{B83F7497-899F-4B69-8E5A-93A5618FDE4C}" presName="node" presStyleLbl="node1" presStyleIdx="0" presStyleCnt="8" custScaleX="127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BB28D-67F1-47E4-BDD6-1CF530940FE9}" type="pres">
      <dgm:prSet presAssocID="{BAD97B84-93DB-4DA9-9671-3D66EBA43E68}" presName="parTrans" presStyleLbl="bgSibTrans2D1" presStyleIdx="1" presStyleCnt="8"/>
      <dgm:spPr/>
      <dgm:t>
        <a:bodyPr/>
        <a:lstStyle/>
        <a:p>
          <a:endParaRPr lang="ru-RU"/>
        </a:p>
      </dgm:t>
    </dgm:pt>
    <dgm:pt modelId="{FFDBB2AA-7976-4716-968B-56013B216F72}" type="pres">
      <dgm:prSet presAssocID="{E0914EA2-DD8F-4E65-89D6-01E65048C76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4B9E0-7704-4068-A83E-76D377054FC0}" type="pres">
      <dgm:prSet presAssocID="{604F524D-38BB-4BB0-8359-716F0E292C93}" presName="parTrans" presStyleLbl="bgSibTrans2D1" presStyleIdx="2" presStyleCnt="8"/>
      <dgm:spPr/>
      <dgm:t>
        <a:bodyPr/>
        <a:lstStyle/>
        <a:p>
          <a:endParaRPr lang="ru-RU"/>
        </a:p>
      </dgm:t>
    </dgm:pt>
    <dgm:pt modelId="{1E381CF9-538E-4558-ABAA-257E84DE55B5}" type="pres">
      <dgm:prSet presAssocID="{CF4FEB57-EB00-41FE-8B99-895D2B4D5483}" presName="node" presStyleLbl="node1" presStyleIdx="2" presStyleCnt="8" custScaleX="128210" custScaleY="118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003C4-FD22-4B5B-B8C4-4C85E26AF0ED}" type="pres">
      <dgm:prSet presAssocID="{77C1BD2C-F66B-4DFD-A57F-E95AA02B9021}" presName="parTrans" presStyleLbl="bgSibTrans2D1" presStyleIdx="3" presStyleCnt="8"/>
      <dgm:spPr/>
      <dgm:t>
        <a:bodyPr/>
        <a:lstStyle/>
        <a:p>
          <a:endParaRPr lang="ru-RU"/>
        </a:p>
      </dgm:t>
    </dgm:pt>
    <dgm:pt modelId="{B3950753-0292-4129-8960-EC3CE27AEB34}" type="pres">
      <dgm:prSet presAssocID="{C57B4686-B1EE-4591-A64A-A92E6F057E77}" presName="node" presStyleLbl="node1" presStyleIdx="3" presStyleCnt="8" custScaleX="111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F89AB-313F-47DD-B3F1-FB7484E9C86F}" type="pres">
      <dgm:prSet presAssocID="{603E7BD1-2B13-4047-9998-71494CA1E8AE}" presName="parTrans" presStyleLbl="bgSibTrans2D1" presStyleIdx="4" presStyleCnt="8"/>
      <dgm:spPr/>
      <dgm:t>
        <a:bodyPr/>
        <a:lstStyle/>
        <a:p>
          <a:endParaRPr lang="ru-RU"/>
        </a:p>
      </dgm:t>
    </dgm:pt>
    <dgm:pt modelId="{4EFA8D70-FA90-49F5-A59D-80709340E904}" type="pres">
      <dgm:prSet presAssocID="{42EF0A2F-BBAA-4C9B-92EE-575D8AFF6BFE}" presName="node" presStyleLbl="node1" presStyleIdx="4" presStyleCnt="8" custScaleX="114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9CC6F-4682-44DE-A35C-9FAFB0BD8DAF}" type="pres">
      <dgm:prSet presAssocID="{B52932E5-181E-49CC-B946-B9001EC2218F}" presName="parTrans" presStyleLbl="bgSibTrans2D1" presStyleIdx="5" presStyleCnt="8"/>
      <dgm:spPr/>
      <dgm:t>
        <a:bodyPr/>
        <a:lstStyle/>
        <a:p>
          <a:endParaRPr lang="ru-RU"/>
        </a:p>
      </dgm:t>
    </dgm:pt>
    <dgm:pt modelId="{F01EE0EC-E75C-413B-B563-DE0FAD35EA6B}" type="pres">
      <dgm:prSet presAssocID="{67BFAA3D-79F5-4C5D-AF06-19B4E08E75A1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397C5-9043-49C8-A6B0-2A48DC317CA8}" type="pres">
      <dgm:prSet presAssocID="{0EEEE7DF-DC3B-476B-878E-4F62B913912D}" presName="parTrans" presStyleLbl="bgSibTrans2D1" presStyleIdx="6" presStyleCnt="8"/>
      <dgm:spPr/>
      <dgm:t>
        <a:bodyPr/>
        <a:lstStyle/>
        <a:p>
          <a:endParaRPr lang="ru-RU"/>
        </a:p>
      </dgm:t>
    </dgm:pt>
    <dgm:pt modelId="{E39A0ECB-2A42-4D28-8220-993F7082DD09}" type="pres">
      <dgm:prSet presAssocID="{AF13A08C-EFD2-4C82-91E4-7691826A2F7E}" presName="node" presStyleLbl="node1" presStyleIdx="6" presStyleCnt="8" custScaleX="116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8F7D7-788F-43FA-98E1-DCE39C1B3033}" type="pres">
      <dgm:prSet presAssocID="{B19C7D8D-87DC-4E9A-BEAB-734C69D318DC}" presName="parTrans" presStyleLbl="bgSibTrans2D1" presStyleIdx="7" presStyleCnt="8"/>
      <dgm:spPr/>
      <dgm:t>
        <a:bodyPr/>
        <a:lstStyle/>
        <a:p>
          <a:endParaRPr lang="ru-RU"/>
        </a:p>
      </dgm:t>
    </dgm:pt>
    <dgm:pt modelId="{623C3998-4880-4053-B004-60B0D0733D51}" type="pres">
      <dgm:prSet presAssocID="{528C95C0-3C20-439C-9955-837A4B66C78D}" presName="node" presStyleLbl="node1" presStyleIdx="7" presStyleCnt="8" custScaleX="110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AFF179-526B-4C63-ADD4-C1691B38284C}" type="presOf" srcId="{C3EE6D39-1779-400E-B07C-93D7655E43A5}" destId="{321E3A47-8D79-4D3A-B483-81BB86FEDFB9}" srcOrd="0" destOrd="0" presId="urn:microsoft.com/office/officeart/2005/8/layout/radial4"/>
    <dgm:cxn modelId="{AB962D38-3D34-4438-B1A7-749CAEBB7D1B}" srcId="{C3EE6D39-1779-400E-B07C-93D7655E43A5}" destId="{528C95C0-3C20-439C-9955-837A4B66C78D}" srcOrd="7" destOrd="0" parTransId="{B19C7D8D-87DC-4E9A-BEAB-734C69D318DC}" sibTransId="{42A7863E-2D13-4F49-B0D1-772BEE2D699F}"/>
    <dgm:cxn modelId="{D5EF7ADC-CF46-4EBF-8D5D-7C7B5C3E09BE}" type="presOf" srcId="{67BFAA3D-79F5-4C5D-AF06-19B4E08E75A1}" destId="{F01EE0EC-E75C-413B-B563-DE0FAD35EA6B}" srcOrd="0" destOrd="0" presId="urn:microsoft.com/office/officeart/2005/8/layout/radial4"/>
    <dgm:cxn modelId="{A2EBD465-C459-42B5-892C-E67A6FBF3284}" type="presOf" srcId="{603E7BD1-2B13-4047-9998-71494CA1E8AE}" destId="{BC7F89AB-313F-47DD-B3F1-FB7484E9C86F}" srcOrd="0" destOrd="0" presId="urn:microsoft.com/office/officeart/2005/8/layout/radial4"/>
    <dgm:cxn modelId="{FFD8B42F-825D-4D3F-BEEA-05C28E7CC50E}" type="presOf" srcId="{42EF0A2F-BBAA-4C9B-92EE-575D8AFF6BFE}" destId="{4EFA8D70-FA90-49F5-A59D-80709340E904}" srcOrd="0" destOrd="0" presId="urn:microsoft.com/office/officeart/2005/8/layout/radial4"/>
    <dgm:cxn modelId="{C1120769-4958-4105-BEE0-264742F18893}" type="presOf" srcId="{77C1BD2C-F66B-4DFD-A57F-E95AA02B9021}" destId="{2DE003C4-FD22-4B5B-B8C4-4C85E26AF0ED}" srcOrd="0" destOrd="0" presId="urn:microsoft.com/office/officeart/2005/8/layout/radial4"/>
    <dgm:cxn modelId="{0050CAB0-578C-49D4-AFC1-D4EFE68E72B5}" srcId="{C3EE6D39-1779-400E-B07C-93D7655E43A5}" destId="{CF4FEB57-EB00-41FE-8B99-895D2B4D5483}" srcOrd="2" destOrd="0" parTransId="{604F524D-38BB-4BB0-8359-716F0E292C93}" sibTransId="{E291768C-08C2-4096-B173-0E7593A2CAAB}"/>
    <dgm:cxn modelId="{A58809A3-EBF6-497C-AD8C-30B7A2F6F627}" type="presOf" srcId="{AF13A08C-EFD2-4C82-91E4-7691826A2F7E}" destId="{E39A0ECB-2A42-4D28-8220-993F7082DD09}" srcOrd="0" destOrd="0" presId="urn:microsoft.com/office/officeart/2005/8/layout/radial4"/>
    <dgm:cxn modelId="{06218713-841C-4FBC-8D88-E416C68A30D4}" srcId="{C3EE6D39-1779-400E-B07C-93D7655E43A5}" destId="{B83F7497-899F-4B69-8E5A-93A5618FDE4C}" srcOrd="0" destOrd="0" parTransId="{813BA717-FC15-4DB4-B696-FBF2DDCDFBBB}" sibTransId="{6360E81A-BEE4-4F89-9EE4-E34CEA1D41FA}"/>
    <dgm:cxn modelId="{CD58E874-5FD4-4B55-8707-88EC2B2A3D6B}" type="presOf" srcId="{B52932E5-181E-49CC-B946-B9001EC2218F}" destId="{5B19CC6F-4682-44DE-A35C-9FAFB0BD8DAF}" srcOrd="0" destOrd="0" presId="urn:microsoft.com/office/officeart/2005/8/layout/radial4"/>
    <dgm:cxn modelId="{8373195F-D8ED-49F8-8711-5E64EF85894C}" type="presOf" srcId="{B19C7D8D-87DC-4E9A-BEAB-734C69D318DC}" destId="{A108F7D7-788F-43FA-98E1-DCE39C1B3033}" srcOrd="0" destOrd="0" presId="urn:microsoft.com/office/officeart/2005/8/layout/radial4"/>
    <dgm:cxn modelId="{D9B092EB-BC04-4910-8161-2F9598F2E9B7}" srcId="{C3EE6D39-1779-400E-B07C-93D7655E43A5}" destId="{C57B4686-B1EE-4591-A64A-A92E6F057E77}" srcOrd="3" destOrd="0" parTransId="{77C1BD2C-F66B-4DFD-A57F-E95AA02B9021}" sibTransId="{F33D8125-0C01-4881-A7BD-765F5E88313D}"/>
    <dgm:cxn modelId="{D15ACC1A-A185-4BB5-8866-EFDFC03603DE}" srcId="{C3EE6D39-1779-400E-B07C-93D7655E43A5}" destId="{E0914EA2-DD8F-4E65-89D6-01E65048C766}" srcOrd="1" destOrd="0" parTransId="{BAD97B84-93DB-4DA9-9671-3D66EBA43E68}" sibTransId="{B6BF7FC9-C45F-4CC9-8110-B14E20549F03}"/>
    <dgm:cxn modelId="{4654E474-DF8A-402F-8922-56C870489351}" type="presOf" srcId="{813BA717-FC15-4DB4-B696-FBF2DDCDFBBB}" destId="{0A444229-C1C6-437F-B233-75EA1B4919C4}" srcOrd="0" destOrd="0" presId="urn:microsoft.com/office/officeart/2005/8/layout/radial4"/>
    <dgm:cxn modelId="{FD927277-6828-429D-8320-55C1B25057D7}" srcId="{C3EE6D39-1779-400E-B07C-93D7655E43A5}" destId="{42EF0A2F-BBAA-4C9B-92EE-575D8AFF6BFE}" srcOrd="4" destOrd="0" parTransId="{603E7BD1-2B13-4047-9998-71494CA1E8AE}" sibTransId="{BA4F3A77-FACB-4ACC-9657-79B80EC3EC6D}"/>
    <dgm:cxn modelId="{D01432FD-03BB-478C-95C2-7A7309715AEA}" type="presOf" srcId="{604F524D-38BB-4BB0-8359-716F0E292C93}" destId="{12C4B9E0-7704-4068-A83E-76D377054FC0}" srcOrd="0" destOrd="0" presId="urn:microsoft.com/office/officeart/2005/8/layout/radial4"/>
    <dgm:cxn modelId="{5077C77D-B1ED-47CC-915D-C37F2CEDD569}" type="presOf" srcId="{528C95C0-3C20-439C-9955-837A4B66C78D}" destId="{623C3998-4880-4053-B004-60B0D0733D51}" srcOrd="0" destOrd="0" presId="urn:microsoft.com/office/officeart/2005/8/layout/radial4"/>
    <dgm:cxn modelId="{D9E0622A-6FE0-44B4-897D-5BB767D63277}" srcId="{F36EF02C-0CA5-4A06-AAD1-5A31AB3ECB76}" destId="{C3EE6D39-1779-400E-B07C-93D7655E43A5}" srcOrd="0" destOrd="0" parTransId="{3AC67AAE-B0E8-4963-A880-1650FD9691FF}" sibTransId="{7B071FC0-FC4F-4C3F-8BB0-31BD91DEAAC1}"/>
    <dgm:cxn modelId="{1A25FBCE-AE7E-4AE5-8FA8-CB85848186CB}" type="presOf" srcId="{E0914EA2-DD8F-4E65-89D6-01E65048C766}" destId="{FFDBB2AA-7976-4716-968B-56013B216F72}" srcOrd="0" destOrd="0" presId="urn:microsoft.com/office/officeart/2005/8/layout/radial4"/>
    <dgm:cxn modelId="{7EC31CB9-6452-4893-9AD6-BBA58F07B7F7}" type="presOf" srcId="{C57B4686-B1EE-4591-A64A-A92E6F057E77}" destId="{B3950753-0292-4129-8960-EC3CE27AEB34}" srcOrd="0" destOrd="0" presId="urn:microsoft.com/office/officeart/2005/8/layout/radial4"/>
    <dgm:cxn modelId="{89DC745B-9DCA-4E25-9A8E-2B2BBEDD2E10}" type="presOf" srcId="{BAD97B84-93DB-4DA9-9671-3D66EBA43E68}" destId="{151BB28D-67F1-47E4-BDD6-1CF530940FE9}" srcOrd="0" destOrd="0" presId="urn:microsoft.com/office/officeart/2005/8/layout/radial4"/>
    <dgm:cxn modelId="{F0EF9446-B720-42E5-A4B0-7CA8ABB4BF0C}" type="presOf" srcId="{CF4FEB57-EB00-41FE-8B99-895D2B4D5483}" destId="{1E381CF9-538E-4558-ABAA-257E84DE55B5}" srcOrd="0" destOrd="0" presId="urn:microsoft.com/office/officeart/2005/8/layout/radial4"/>
    <dgm:cxn modelId="{0EBEBDD2-A4E6-4FDA-A517-78E82038CD36}" type="presOf" srcId="{F36EF02C-0CA5-4A06-AAD1-5A31AB3ECB76}" destId="{CF28DAD0-58BF-41DD-907A-E25EC73B18F8}" srcOrd="0" destOrd="0" presId="urn:microsoft.com/office/officeart/2005/8/layout/radial4"/>
    <dgm:cxn modelId="{85658F65-3770-497C-AF23-17550B294AC1}" type="presOf" srcId="{B83F7497-899F-4B69-8E5A-93A5618FDE4C}" destId="{2C3048F1-8887-45E9-8A6B-724E5EDE4B33}" srcOrd="0" destOrd="0" presId="urn:microsoft.com/office/officeart/2005/8/layout/radial4"/>
    <dgm:cxn modelId="{CE2F1162-C5AD-41D6-A4FB-8276104773AE}" srcId="{C3EE6D39-1779-400E-B07C-93D7655E43A5}" destId="{AF13A08C-EFD2-4C82-91E4-7691826A2F7E}" srcOrd="6" destOrd="0" parTransId="{0EEEE7DF-DC3B-476B-878E-4F62B913912D}" sibTransId="{27981DBE-46F5-4966-BEA5-476E941D00DA}"/>
    <dgm:cxn modelId="{CA6F64BE-D275-4DF6-AA06-526FC06BEA04}" type="presOf" srcId="{0EEEE7DF-DC3B-476B-878E-4F62B913912D}" destId="{D55397C5-9043-49C8-A6B0-2A48DC317CA8}" srcOrd="0" destOrd="0" presId="urn:microsoft.com/office/officeart/2005/8/layout/radial4"/>
    <dgm:cxn modelId="{1A5175AF-7B06-4892-9A02-B494A48D8C56}" srcId="{C3EE6D39-1779-400E-B07C-93D7655E43A5}" destId="{67BFAA3D-79F5-4C5D-AF06-19B4E08E75A1}" srcOrd="5" destOrd="0" parTransId="{B52932E5-181E-49CC-B946-B9001EC2218F}" sibTransId="{8C80E951-0FCC-4A3B-8831-36794FA7C18B}"/>
    <dgm:cxn modelId="{0F566668-3430-4E1F-BB9A-DB23A82F2A66}" type="presParOf" srcId="{CF28DAD0-58BF-41DD-907A-E25EC73B18F8}" destId="{321E3A47-8D79-4D3A-B483-81BB86FEDFB9}" srcOrd="0" destOrd="0" presId="urn:microsoft.com/office/officeart/2005/8/layout/radial4"/>
    <dgm:cxn modelId="{92FD1D46-734A-48D6-A407-D4DD8476AF2C}" type="presParOf" srcId="{CF28DAD0-58BF-41DD-907A-E25EC73B18F8}" destId="{0A444229-C1C6-437F-B233-75EA1B4919C4}" srcOrd="1" destOrd="0" presId="urn:microsoft.com/office/officeart/2005/8/layout/radial4"/>
    <dgm:cxn modelId="{CA8DC916-0983-4B0C-BFF6-400101472CD8}" type="presParOf" srcId="{CF28DAD0-58BF-41DD-907A-E25EC73B18F8}" destId="{2C3048F1-8887-45E9-8A6B-724E5EDE4B33}" srcOrd="2" destOrd="0" presId="urn:microsoft.com/office/officeart/2005/8/layout/radial4"/>
    <dgm:cxn modelId="{8F77E1D3-E540-4039-A475-66E9B5999122}" type="presParOf" srcId="{CF28DAD0-58BF-41DD-907A-E25EC73B18F8}" destId="{151BB28D-67F1-47E4-BDD6-1CF530940FE9}" srcOrd="3" destOrd="0" presId="urn:microsoft.com/office/officeart/2005/8/layout/radial4"/>
    <dgm:cxn modelId="{C5E1E846-191F-4660-B046-BDB255D3DAB6}" type="presParOf" srcId="{CF28DAD0-58BF-41DD-907A-E25EC73B18F8}" destId="{FFDBB2AA-7976-4716-968B-56013B216F72}" srcOrd="4" destOrd="0" presId="urn:microsoft.com/office/officeart/2005/8/layout/radial4"/>
    <dgm:cxn modelId="{546E500E-39CD-40C9-AE9C-03A39EE0FECB}" type="presParOf" srcId="{CF28DAD0-58BF-41DD-907A-E25EC73B18F8}" destId="{12C4B9E0-7704-4068-A83E-76D377054FC0}" srcOrd="5" destOrd="0" presId="urn:microsoft.com/office/officeart/2005/8/layout/radial4"/>
    <dgm:cxn modelId="{33B5C8AF-1F00-4A56-9A93-9CDA354AECA2}" type="presParOf" srcId="{CF28DAD0-58BF-41DD-907A-E25EC73B18F8}" destId="{1E381CF9-538E-4558-ABAA-257E84DE55B5}" srcOrd="6" destOrd="0" presId="urn:microsoft.com/office/officeart/2005/8/layout/radial4"/>
    <dgm:cxn modelId="{46AD179D-D075-4A0C-A60C-B89BF9B62507}" type="presParOf" srcId="{CF28DAD0-58BF-41DD-907A-E25EC73B18F8}" destId="{2DE003C4-FD22-4B5B-B8C4-4C85E26AF0ED}" srcOrd="7" destOrd="0" presId="urn:microsoft.com/office/officeart/2005/8/layout/radial4"/>
    <dgm:cxn modelId="{C7579A7A-2728-4668-B905-9AC7FC053613}" type="presParOf" srcId="{CF28DAD0-58BF-41DD-907A-E25EC73B18F8}" destId="{B3950753-0292-4129-8960-EC3CE27AEB34}" srcOrd="8" destOrd="0" presId="urn:microsoft.com/office/officeart/2005/8/layout/radial4"/>
    <dgm:cxn modelId="{46B04E1C-51A5-46D5-9F77-E13427F2264B}" type="presParOf" srcId="{CF28DAD0-58BF-41DD-907A-E25EC73B18F8}" destId="{BC7F89AB-313F-47DD-B3F1-FB7484E9C86F}" srcOrd="9" destOrd="0" presId="urn:microsoft.com/office/officeart/2005/8/layout/radial4"/>
    <dgm:cxn modelId="{0FCF3E46-0EEF-487F-822C-24676D45FC01}" type="presParOf" srcId="{CF28DAD0-58BF-41DD-907A-E25EC73B18F8}" destId="{4EFA8D70-FA90-49F5-A59D-80709340E904}" srcOrd="10" destOrd="0" presId="urn:microsoft.com/office/officeart/2005/8/layout/radial4"/>
    <dgm:cxn modelId="{50B49F50-BBCB-4774-88B4-E9FF3B948427}" type="presParOf" srcId="{CF28DAD0-58BF-41DD-907A-E25EC73B18F8}" destId="{5B19CC6F-4682-44DE-A35C-9FAFB0BD8DAF}" srcOrd="11" destOrd="0" presId="urn:microsoft.com/office/officeart/2005/8/layout/radial4"/>
    <dgm:cxn modelId="{695D1FFE-B0AF-4FCA-BC0A-AFAFCB683AA9}" type="presParOf" srcId="{CF28DAD0-58BF-41DD-907A-E25EC73B18F8}" destId="{F01EE0EC-E75C-413B-B563-DE0FAD35EA6B}" srcOrd="12" destOrd="0" presId="urn:microsoft.com/office/officeart/2005/8/layout/radial4"/>
    <dgm:cxn modelId="{26BE0D7B-7B28-4918-92F3-08483EA9168E}" type="presParOf" srcId="{CF28DAD0-58BF-41DD-907A-E25EC73B18F8}" destId="{D55397C5-9043-49C8-A6B0-2A48DC317CA8}" srcOrd="13" destOrd="0" presId="urn:microsoft.com/office/officeart/2005/8/layout/radial4"/>
    <dgm:cxn modelId="{F7EDBBC3-5171-4493-AF31-1AFFFE56466C}" type="presParOf" srcId="{CF28DAD0-58BF-41DD-907A-E25EC73B18F8}" destId="{E39A0ECB-2A42-4D28-8220-993F7082DD09}" srcOrd="14" destOrd="0" presId="urn:microsoft.com/office/officeart/2005/8/layout/radial4"/>
    <dgm:cxn modelId="{EAC67844-8E36-46F1-9B8F-06B2D48EECE9}" type="presParOf" srcId="{CF28DAD0-58BF-41DD-907A-E25EC73B18F8}" destId="{A108F7D7-788F-43FA-98E1-DCE39C1B3033}" srcOrd="15" destOrd="0" presId="urn:microsoft.com/office/officeart/2005/8/layout/radial4"/>
    <dgm:cxn modelId="{1DBC3971-1A0B-4E9B-A575-75A013BA6B7E}" type="presParOf" srcId="{CF28DAD0-58BF-41DD-907A-E25EC73B18F8}" destId="{623C3998-4880-4053-B004-60B0D0733D51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848A5-FBFE-4FFD-BC05-37A4006DAE98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1ADE1-971C-4FB5-BACD-6C407ED96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029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59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09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80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00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4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52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4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65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31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42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19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C556A-B809-4BD5-9FF1-51036B9B529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3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18904" y="426720"/>
            <a:ext cx="10132193" cy="34163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</a:t>
            </a:r>
            <a:r>
              <a:rPr lang="ru-RU" sz="5400" b="1" dirty="0" err="1" smtClean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Ганьковского</a:t>
            </a:r>
            <a:r>
              <a:rPr lang="ru-RU" sz="5400" b="1" dirty="0" smtClean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на 2023 год и на плановый период 2024 и 2025 годов</a:t>
            </a:r>
            <a:endParaRPr lang="ru-RU" sz="5400" b="1" dirty="0">
              <a:solidFill>
                <a:srgbClr val="6AA343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611406" y="3750949"/>
            <a:ext cx="4947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32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12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839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ДОХОДОВ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253457"/>
              </p:ext>
            </p:extLst>
          </p:nvPr>
        </p:nvGraphicFramePr>
        <p:xfrm>
          <a:off x="426720" y="1459661"/>
          <a:ext cx="6210936" cy="1598908"/>
        </p:xfrm>
        <a:graphic>
          <a:graphicData uri="http://schemas.openxmlformats.org/drawingml/2006/table">
            <a:tbl>
              <a:tblPr firstRow="1" firstCol="1" bandRow="1"/>
              <a:tblGrid>
                <a:gridCol w="307529"/>
                <a:gridCol w="2766487"/>
                <a:gridCol w="1069361"/>
                <a:gridCol w="1076986"/>
                <a:gridCol w="990573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2023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2024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2025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3 133,5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3 243,8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3 006,9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11 516,0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11 736,9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11 946,6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4 441,2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1 445,4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1 445,4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157,6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162,8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19 248,3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16 588,9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16 402,4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964950"/>
              </p:ext>
            </p:extLst>
          </p:nvPr>
        </p:nvGraphicFramePr>
        <p:xfrm>
          <a:off x="3884023" y="1271697"/>
          <a:ext cx="7781110" cy="5181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403086" y="1121107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6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17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345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8986100"/>
              </p:ext>
            </p:extLst>
          </p:nvPr>
        </p:nvGraphicFramePr>
        <p:xfrm>
          <a:off x="2153195" y="1332080"/>
          <a:ext cx="7885611" cy="5205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8772533" y="1002124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6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25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20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206139981"/>
              </p:ext>
            </p:extLst>
          </p:nvPr>
        </p:nvGraphicFramePr>
        <p:xfrm>
          <a:off x="743679" y="1090015"/>
          <a:ext cx="10661467" cy="5584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9"/>
          <p:cNvSpPr txBox="1"/>
          <p:nvPr/>
        </p:nvSpPr>
        <p:spPr>
          <a:xfrm>
            <a:off x="1587962" y="5861506"/>
            <a:ext cx="1086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7837" y="4067340"/>
            <a:ext cx="1086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9"/>
          <p:cNvSpPr txBox="1"/>
          <p:nvPr/>
        </p:nvSpPr>
        <p:spPr>
          <a:xfrm>
            <a:off x="3094545" y="2886642"/>
            <a:ext cx="1086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9"/>
          <p:cNvSpPr txBox="1"/>
          <p:nvPr/>
        </p:nvSpPr>
        <p:spPr>
          <a:xfrm>
            <a:off x="4727402" y="1929586"/>
            <a:ext cx="1086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9"/>
          <p:cNvSpPr txBox="1"/>
          <p:nvPr/>
        </p:nvSpPr>
        <p:spPr>
          <a:xfrm>
            <a:off x="6517014" y="2003609"/>
            <a:ext cx="1086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9"/>
          <p:cNvSpPr txBox="1"/>
          <p:nvPr/>
        </p:nvSpPr>
        <p:spPr>
          <a:xfrm>
            <a:off x="8157227" y="2678523"/>
            <a:ext cx="1086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9"/>
          <p:cNvSpPr txBox="1"/>
          <p:nvPr/>
        </p:nvSpPr>
        <p:spPr>
          <a:xfrm>
            <a:off x="9286339" y="4093666"/>
            <a:ext cx="1086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9"/>
          <p:cNvSpPr txBox="1"/>
          <p:nvPr/>
        </p:nvSpPr>
        <p:spPr>
          <a:xfrm>
            <a:off x="9613124" y="5849717"/>
            <a:ext cx="1086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9"/>
          <p:cNvSpPr txBox="1"/>
          <p:nvPr/>
        </p:nvSpPr>
        <p:spPr>
          <a:xfrm>
            <a:off x="5600543" y="5991934"/>
            <a:ext cx="10867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88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90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 МУНИЦИПАЛЬНЫМ ПРОГРАММАМ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564096" y="1228173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6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468234"/>
              </p:ext>
            </p:extLst>
          </p:nvPr>
        </p:nvGraphicFramePr>
        <p:xfrm>
          <a:off x="1018904" y="1597747"/>
          <a:ext cx="9800591" cy="4323440"/>
        </p:xfrm>
        <a:graphic>
          <a:graphicData uri="http://schemas.openxmlformats.org/drawingml/2006/table">
            <a:tbl>
              <a:tblPr/>
              <a:tblGrid>
                <a:gridCol w="363816"/>
                <a:gridCol w="6126493"/>
                <a:gridCol w="1118399"/>
                <a:gridCol w="1077976"/>
                <a:gridCol w="1113907"/>
              </a:tblGrid>
              <a:tr h="3068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муниципальной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2025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7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сферы культуры и спорта в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Ганьковском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сельском поселении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7 631,4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8 287,5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8 287,5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Создание условий для эффективного выполнения органами местного самоуправления своих полномочий на территории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Ганьковского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сельского поселения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4 161,7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устойчивого функционирования и развития коммунальной и инженерной инфраструктуры в Ганьковском сельском поселении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0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Содержание и ремонт автомобильных дорог общего пользования местного значения в Ганьковском сельском поселении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4 401,8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4 587,7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4 587,7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9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по муниципальным программам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16 244,9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13 633,2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13 633,2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89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Непрограммные 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8 387,2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8 366,1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8 206,8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19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10606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ОБЩЕСТВЕННО-ЗНАЧИМЫХ ОБЪЕКТАХ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8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8904" y="653143"/>
            <a:ext cx="10132193" cy="92333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dirty="0">
              <a:solidFill>
                <a:srgbClr val="6AA343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3" y="7069"/>
            <a:ext cx="11995694" cy="6843863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5860869" y="4237641"/>
            <a:ext cx="6069874" cy="2478627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Площадь территории – </a:t>
            </a:r>
            <a:r>
              <a:rPr lang="ru-RU" sz="2000" b="1" dirty="0">
                <a:solidFill>
                  <a:srgbClr val="3A7682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1 384 </a:t>
            </a:r>
            <a:r>
              <a:rPr lang="ru-RU" sz="2000" dirty="0" smtClean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</a:t>
            </a:r>
            <a:r>
              <a:rPr lang="ru-RU" sz="2000" baseline="30000" dirty="0" smtClean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2000" dirty="0">
              <a:solidFill>
                <a:srgbClr val="3A768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Численность населения – </a:t>
            </a:r>
            <a:r>
              <a:rPr lang="ru-RU" sz="2000" b="1" dirty="0">
                <a:solidFill>
                  <a:srgbClr val="3A7682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ru-RU" sz="2000" b="1" dirty="0" smtClean="0">
                <a:solidFill>
                  <a:srgbClr val="3A7682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158 </a:t>
            </a:r>
            <a:r>
              <a:rPr lang="ru-RU" sz="2000" dirty="0" smtClean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состав </a:t>
            </a:r>
            <a:r>
              <a:rPr lang="ru-RU" sz="2000" b="1" dirty="0" err="1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Ганьковского</a:t>
            </a:r>
            <a:r>
              <a:rPr lang="ru-RU" sz="2000" b="1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входят: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 населенных пунктов,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 поселения – дер. Ганьково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6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1555" y="1184366"/>
            <a:ext cx="11268891" cy="2280881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1003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поступающие в бюджет денежные средства.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выплачиваемые из бюджета денежные средства на исполнение бюджетных обязательств.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Профицит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доходов бюджета над его расходами.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Дефицит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расходов бюджета над его доходами.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8033" y="4017919"/>
            <a:ext cx="11242413" cy="2405274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Налоговые доходы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предусматриваются налоговым законодательством Российской Федерации, подразделяются на федеральные, региональные и местные налоги и сборы. Зачисляются в федеральный, региональный (областной) или местный бюджеты на основании нормативов (процентов) отчислений.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доходы от использования муниципального имущества; доходы от платных услуг, оказываемых муниципальными учреждениями; штрафы; платежи при пользовании природными ресурсами; доходы от продажи муниципального имущества; иные неналоговые доходы.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дотации, субвенции, субсидии, иные межбюджетные трансферты из других бюджетов, безвозмездные поступления от юридических и физических лиц, в том числе добровольные пожертвования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8984" y="3459100"/>
            <a:ext cx="3954031" cy="5232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 anchor="ctr">
            <a:spAutoFit/>
          </a:bodyPr>
          <a:lstStyle/>
          <a:p>
            <a:r>
              <a:rPr lang="ru-RU" sz="2800" b="1" spc="600" dirty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93519" y="526703"/>
            <a:ext cx="542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59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22514" y="1493940"/>
            <a:ext cx="11129555" cy="3464218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Дотации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на безвозмездной и безвозвратной основе без установления целей их использования. </a:t>
            </a:r>
          </a:p>
          <a:p>
            <a:pPr algn="ctr">
              <a:lnSpc>
                <a:spcPct val="107000"/>
              </a:lnSpc>
            </a:pP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даете своему ребёнку карманные деньги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Субвенции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исполнение переданных государственных полномочий. </a:t>
            </a:r>
          </a:p>
          <a:p>
            <a:pPr algn="ctr">
              <a:lnSpc>
                <a:spcPct val="107000"/>
              </a:lnSpc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даете своему ребёнку деньги и отправляете его в магазин купить продукты по списку, который Вы ему дали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Субсидии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расходов местных бюджетов. </a:t>
            </a:r>
          </a:p>
          <a:p>
            <a:pPr algn="ctr">
              <a:lnSpc>
                <a:spcPct val="107000"/>
              </a:lnSpc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«добавляете» деньги для того, чтобы ваш ребёнок купил себе книгу 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средства, предоставляемые одним бюджетом бюджетной системы РФ другому бюджету бюджетной системы РФ.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010" y="946915"/>
            <a:ext cx="6688562" cy="5232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 anchor="ctr">
            <a:spAutoFit/>
          </a:bodyPr>
          <a:lstStyle/>
          <a:p>
            <a:r>
              <a:rPr lang="ru-RU" sz="2800" b="1" spc="600" dirty="0" smtClean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58780" y="5187719"/>
            <a:ext cx="8474442" cy="523220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Очередной финансовый год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год, следующий за текущим финансовым годом (2022 год)</a:t>
            </a:r>
          </a:p>
          <a:p>
            <a:pPr algn="just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два финансовых года, следующие за очередным финансовым годом (2023 и 2024 годы)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2514" y="5940501"/>
            <a:ext cx="11129555" cy="646331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предельные объёмы денежных средств в соответствующем финансовом году на исполнение бюджетных обязательств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93519" y="526703"/>
            <a:ext cx="542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2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245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БЮДЖЕТНОГО ПРОЦЕССА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7644" y="1184366"/>
            <a:ext cx="10668001" cy="5186035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проекта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комитет финансов администрации Тихвинского района.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проекта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рассматривается депутатами на постоянных комиссиях и заседаниях совета депутатов Тихвинского района;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проекту бюджета проводятся публичные слушания;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размещается на сайте Тихвинского района в сети Интернет в разделе «Открытый бюджет Тихвинского района».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на очередной финансовый год и на плановый период утверждается в двух чтениях на заседаниях совета депутатов Тихвинского района: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первом чтении принимается решение о принятии (за основу) проекта бюджета, утверждаются основные характеристики бюджета – доходы, расходы и дефицит;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втором чтении принимается решение об утверждении бюджета.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исполнением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контролируется контрольно-счётной палатой Тихвинского района и органами муниципального финансового контроля Тихвинского района.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6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200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ОСНОВНЫХ ПАРАМЕТРОВ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7162058"/>
              </p:ext>
            </p:extLst>
          </p:nvPr>
        </p:nvGraphicFramePr>
        <p:xfrm>
          <a:off x="1458686" y="1288868"/>
          <a:ext cx="9274629" cy="5338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9451803" y="946500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6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9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5140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516985"/>
              </p:ext>
            </p:extLst>
          </p:nvPr>
        </p:nvGraphicFramePr>
        <p:xfrm>
          <a:off x="1777837" y="1395547"/>
          <a:ext cx="8115099" cy="4813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9"/>
          <p:cNvSpPr txBox="1"/>
          <p:nvPr/>
        </p:nvSpPr>
        <p:spPr>
          <a:xfrm>
            <a:off x="8598362" y="1022681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6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2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120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747152"/>
              </p:ext>
            </p:extLst>
          </p:nvPr>
        </p:nvGraphicFramePr>
        <p:xfrm>
          <a:off x="607424" y="1967886"/>
          <a:ext cx="6358256" cy="3195957"/>
        </p:xfrm>
        <a:graphic>
          <a:graphicData uri="http://schemas.openxmlformats.org/drawingml/2006/table">
            <a:tbl>
              <a:tblPr firstRow="1" firstCol="1" bandRow="1"/>
              <a:tblGrid>
                <a:gridCol w="361842"/>
                <a:gridCol w="2339909"/>
                <a:gridCol w="1218835"/>
                <a:gridCol w="1218835"/>
                <a:gridCol w="1218835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2023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2024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2025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(НДФЛ)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873,6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891,3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909,3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1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 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3 367,8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3 367,8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3 367,8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366,2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373,5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381,0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4 692,2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4 718,8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4 746,0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8255439"/>
              </p:ext>
            </p:extLst>
          </p:nvPr>
        </p:nvGraphicFramePr>
        <p:xfrm>
          <a:off x="4606834" y="1308462"/>
          <a:ext cx="7306492" cy="5549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689699" y="1598312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6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73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3"/>
            <a:ext cx="7530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</a:t>
            </a:r>
            <a:endParaRPr lang="ru-RU" sz="24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6720" y="0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95944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966081"/>
              </p:ext>
            </p:extLst>
          </p:nvPr>
        </p:nvGraphicFramePr>
        <p:xfrm>
          <a:off x="357052" y="1284899"/>
          <a:ext cx="7040880" cy="4109087"/>
        </p:xfrm>
        <a:graphic>
          <a:graphicData uri="http://schemas.openxmlformats.org/drawingml/2006/table">
            <a:tbl>
              <a:tblPr firstRow="1" firstCol="1" bandRow="1"/>
              <a:tblGrid>
                <a:gridCol w="307340"/>
                <a:gridCol w="3743325"/>
                <a:gridCol w="1010285"/>
                <a:gridCol w="989965"/>
                <a:gridCol w="989965"/>
              </a:tblGrid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2023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2024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2025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611,6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611,6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611,6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0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платы за земли после разграничения государственной собственности на землю, а также средства от продажи права на заключение договоров аренды указанных земельных участков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6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имущества, составляющего казну сельских поселений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386,4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386,4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386,4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9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216,4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216,4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216,4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691,6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691,6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691,6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2038963"/>
              </p:ext>
            </p:extLst>
          </p:nvPr>
        </p:nvGraphicFramePr>
        <p:xfrm>
          <a:off x="1611087" y="653143"/>
          <a:ext cx="10415450" cy="6204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9"/>
          <p:cNvSpPr txBox="1"/>
          <p:nvPr/>
        </p:nvSpPr>
        <p:spPr>
          <a:xfrm>
            <a:off x="6096001" y="946345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600" i="1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3408</TotalTime>
  <Words>884</Words>
  <Application>Microsoft Office PowerPoint</Application>
  <PresentationFormat>Широкоэкранный</PresentationFormat>
  <Paragraphs>215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Sitka Text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Булавко</dc:creator>
  <cp:lastModifiedBy>Мария Булавко</cp:lastModifiedBy>
  <cp:revision>261</cp:revision>
  <dcterms:created xsi:type="dcterms:W3CDTF">2022-04-13T05:30:07Z</dcterms:created>
  <dcterms:modified xsi:type="dcterms:W3CDTF">2022-12-28T07:49:06Z</dcterms:modified>
</cp:coreProperties>
</file>