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CE057-5B70-4D0E-829F-C401A13772E5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0021-AF72-49EE-BB74-FF0FD9ED47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CE057-5B70-4D0E-829F-C401A13772E5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0021-AF72-49EE-BB74-FF0FD9ED47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CE057-5B70-4D0E-829F-C401A13772E5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0021-AF72-49EE-BB74-FF0FD9ED47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CE057-5B70-4D0E-829F-C401A13772E5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0021-AF72-49EE-BB74-FF0FD9ED47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CE057-5B70-4D0E-829F-C401A13772E5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0021-AF72-49EE-BB74-FF0FD9ED47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CE057-5B70-4D0E-829F-C401A13772E5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0021-AF72-49EE-BB74-FF0FD9ED47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CE057-5B70-4D0E-829F-C401A13772E5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0021-AF72-49EE-BB74-FF0FD9ED47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CE057-5B70-4D0E-829F-C401A13772E5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0021-AF72-49EE-BB74-FF0FD9ED47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CE057-5B70-4D0E-829F-C401A13772E5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0021-AF72-49EE-BB74-FF0FD9ED47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CE057-5B70-4D0E-829F-C401A13772E5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0021-AF72-49EE-BB74-FF0FD9ED47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CE057-5B70-4D0E-829F-C401A13772E5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0021-AF72-49EE-BB74-FF0FD9ED47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CE057-5B70-4D0E-829F-C401A13772E5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60021-AF72-49EE-BB74-FF0FD9ED472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4429156" cy="6440510"/>
          </a:xfrm>
        </p:spPr>
        <p:txBody>
          <a:bodyPr>
            <a:normAutofit fontScale="90000"/>
          </a:bodyPr>
          <a:lstStyle/>
          <a:p>
            <a:r>
              <a:rPr lang="ru-RU" sz="2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ВАКАНСИИ </a:t>
            </a:r>
            <a:b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ОМВД России по Тихвинскому району ЛО</a:t>
            </a:r>
            <a:br>
              <a:rPr lang="ru-RU" sz="1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полицейский ППСП и ИВС</a:t>
            </a:r>
            <a:b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полицейский (водитель) ППСП и ИВС</a:t>
            </a:r>
            <a:b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оперуполномоченный ОУР</a:t>
            </a:r>
            <a:b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инспектор ДПС (ОГИБДД)</a:t>
            </a:r>
            <a:b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оперуполномоченный ОУР</a:t>
            </a:r>
            <a:b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дознаватель</a:t>
            </a:r>
            <a:b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участковый уполномоченный полиции и помощник участкового уполномоченного</a:t>
            </a:r>
            <a:br>
              <a:rPr lang="ru-RU" sz="1400" b="1" dirty="0"/>
            </a:br>
            <a:r>
              <a:rPr lang="ru-RU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Преимущества службы в полиции</a:t>
            </a:r>
            <a:b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1.Стабильная заработная плата:</a:t>
            </a:r>
            <a:br>
              <a:rPr lang="ru-RU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2200" b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50 000 </a:t>
            </a:r>
            <a:r>
              <a:rPr lang="ru-RU" sz="1600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2200" b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70 000 </a:t>
            </a:r>
            <a:r>
              <a:rPr lang="ru-RU" sz="1600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рублей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 месяц</a:t>
            </a:r>
            <a:br>
              <a:rPr lang="ru-RU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(в зависимости от должности, выслуги лет, и звания).</a:t>
            </a:r>
            <a:br>
              <a:rPr lang="ru-RU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2.Ежегодная гарантированная материальная помощь </a:t>
            </a:r>
            <a:br>
              <a:rPr lang="ru-RU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размере от </a:t>
            </a:r>
            <a:r>
              <a:rPr lang="ru-RU" sz="2200" b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20 000 </a:t>
            </a:r>
            <a:r>
              <a:rPr lang="ru-RU" sz="2200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2200" b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30 000 </a:t>
            </a:r>
            <a:r>
              <a:rPr lang="ru-RU" sz="1600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рублей</a:t>
            </a:r>
            <a:br>
              <a:rPr lang="ru-RU" sz="1400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премиальные выплаты</a:t>
            </a:r>
            <a:br>
              <a:rPr lang="ru-RU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3.Материальная помощь по случаю рождения ребенка и т.п.</a:t>
            </a:r>
            <a:br>
              <a:rPr lang="ru-RU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4.Право выхода на пенсию по выслуге лет. </a:t>
            </a:r>
            <a:br>
              <a:rPr lang="ru-RU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Пенсия — через 20 лет  </a:t>
            </a:r>
            <a:r>
              <a:rPr lang="ru-RU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службы.</a:t>
            </a:r>
            <a:br>
              <a:rPr lang="ru-RU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Выплачивается единовременное пособие </a:t>
            </a:r>
            <a:br>
              <a:rPr lang="ru-RU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400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размере </a:t>
            </a:r>
            <a:r>
              <a:rPr lang="ru-RU" sz="1600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2200" b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200 000</a:t>
            </a:r>
            <a:r>
              <a:rPr lang="ru-RU" sz="1600" b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2200" b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300 000 </a:t>
            </a:r>
            <a:r>
              <a:rPr lang="ru-RU" sz="1600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рублей</a:t>
            </a:r>
            <a:br>
              <a:rPr lang="ru-RU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5.Ежегодный основной отпуск сотрудника составляет</a:t>
            </a:r>
            <a:br>
              <a:rPr lang="ru-RU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 40 до 60 суток</a:t>
            </a:r>
            <a:r>
              <a:rPr lang="ru-RU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6.Возможность получения </a:t>
            </a:r>
            <a:r>
              <a:rPr lang="ru-RU" sz="1400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бесплатного высшего образования </a:t>
            </a:r>
            <a:r>
              <a:rPr lang="ru-RU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Университете МВД России. </a:t>
            </a:r>
            <a:br>
              <a:rPr lang="ru-RU" sz="1400" b="1" dirty="0"/>
            </a:b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0" y="285728"/>
            <a:ext cx="4429156" cy="6429420"/>
          </a:xfrm>
        </p:spPr>
        <p:txBody>
          <a:bodyPr>
            <a:normAutofit fontScale="70000" lnSpcReduction="20000"/>
          </a:bodyPr>
          <a:lstStyle/>
          <a:p>
            <a:pPr marL="0" indent="0" algn="ctr" fontAlgn="base">
              <a:lnSpc>
                <a:spcPct val="120000"/>
              </a:lnSpc>
              <a:spcBef>
                <a:spcPts val="0"/>
              </a:spcBef>
              <a:buNone/>
            </a:pPr>
            <a:br>
              <a:rPr lang="ru-RU" sz="1800" dirty="0"/>
            </a:b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Социальные гарантии</a:t>
            </a:r>
          </a:p>
          <a:p>
            <a:pPr marL="0" indent="0" algn="ctr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сотрудников ОВД</a:t>
            </a:r>
          </a:p>
          <a:p>
            <a:pPr marL="0" indent="0" algn="ctr" fontAlgn="base">
              <a:spcBef>
                <a:spcPts val="0"/>
              </a:spcBef>
              <a:buNone/>
            </a:pPr>
            <a:endParaRPr lang="ru-RU" sz="1500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fontAlgn="base">
              <a:spcBef>
                <a:spcPts val="0"/>
              </a:spcBef>
              <a:buNone/>
            </a:pPr>
            <a:r>
              <a:rPr lang="ru-RU" sz="1700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1.Бесплатное медицинское обслуживание </a:t>
            </a:r>
            <a:r>
              <a:rPr lang="ru-RU" sz="17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медучреждениях по месту жительства и в ведомственных медучреждениях</a:t>
            </a:r>
          </a:p>
          <a:p>
            <a:pPr marL="0" indent="0" algn="ctr" fontAlgn="base">
              <a:spcBef>
                <a:spcPts val="0"/>
              </a:spcBef>
              <a:buNone/>
            </a:pPr>
            <a:r>
              <a:rPr lang="ru-RU" sz="17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(поликлиника и госпиталь ГУ МВД).</a:t>
            </a:r>
          </a:p>
          <a:p>
            <a:pPr marL="0" indent="0" algn="ctr" fontAlgn="base">
              <a:buNone/>
            </a:pPr>
            <a:r>
              <a:rPr lang="ru-RU" sz="17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2.Временная нетрудоспособность сотрудникам (больничный лист) оплачивается </a:t>
            </a:r>
            <a:r>
              <a:rPr lang="ru-RU" sz="1700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100% размере</a:t>
            </a:r>
          </a:p>
          <a:p>
            <a:pPr marL="0" indent="0" algn="ctr" fontAlgn="base">
              <a:buNone/>
            </a:pPr>
            <a:r>
              <a:rPr lang="ru-RU" sz="17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1700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Санаторно – курортное лечение </a:t>
            </a:r>
            <a:r>
              <a:rPr lang="ru-RU" sz="17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ведомственных санаториях, на льготных основаниях (25% от стоимости путевки). В том числе для родственников (50% от стоимости путевки). Санатории МВД расположены в различных регионах РФ, от Калининграда до Владивостока. Стоимость путевки в санатории Краснодарского Края для сотрудника составляет</a:t>
            </a:r>
          </a:p>
          <a:p>
            <a:pPr marL="0" indent="0" algn="ctr" fontAlgn="base">
              <a:buNone/>
            </a:pPr>
            <a:r>
              <a:rPr lang="ru-RU" sz="17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15 000 </a:t>
            </a:r>
            <a:r>
              <a:rPr lang="ru-RU" sz="17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рублей за 21 день отдыха и лечения;</a:t>
            </a:r>
          </a:p>
          <a:p>
            <a:pPr marL="0" indent="0" algn="ctr">
              <a:buNone/>
            </a:pPr>
            <a:r>
              <a:rPr lang="ru-RU" sz="17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Здоровье и жизнь каждого сотрудника </a:t>
            </a:r>
            <a:r>
              <a:rPr lang="ru-RU" sz="1700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застрахованы в ведомственной страховой компании</a:t>
            </a:r>
            <a:r>
              <a:rPr lang="ru-RU" sz="17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которая при необходимости компенсирует материально ущерб здоровью сотрудника.</a:t>
            </a:r>
          </a:p>
          <a:p>
            <a:pPr marL="0" indent="0" algn="ctr">
              <a:buNone/>
            </a:pPr>
            <a:r>
              <a:rPr lang="ru-RU" sz="17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Требования:</a:t>
            </a:r>
            <a:r>
              <a:rPr lang="ru-RU" sz="17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граждане РФ, возраст от 19 до 35 лет (до 40 лет по отдельным должностям), годные по состоянию здоровья, прошедшие службу в ВС РФ (для мужчин), образование от среднего (полного общего) до высшего, в зависимости от должности.</a:t>
            </a:r>
            <a:br>
              <a:rPr lang="ru-RU" sz="1700" dirty="0"/>
            </a:br>
            <a:br>
              <a:rPr lang="ru-RU" sz="1600" dirty="0"/>
            </a:br>
            <a:endParaRPr lang="ru-RU" sz="1600" dirty="0"/>
          </a:p>
          <a:p>
            <a:pPr marL="0" indent="0">
              <a:buNone/>
            </a:pPr>
            <a:r>
              <a:rPr lang="ru-RU" sz="1700" dirty="0">
                <a:solidFill>
                  <a:srgbClr val="FF0000"/>
                </a:solidFill>
              </a:rPr>
              <a:t>По вопросам трудоустройства</a:t>
            </a:r>
          </a:p>
          <a:p>
            <a:pPr marL="0" indent="0">
              <a:buNone/>
            </a:pPr>
            <a:r>
              <a:rPr lang="ru-RU" sz="1700" dirty="0">
                <a:solidFill>
                  <a:srgbClr val="FF0000"/>
                </a:solidFill>
              </a:rPr>
              <a:t>обращайтесь по телефонам: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sz="2800" b="1" dirty="0">
                <a:solidFill>
                  <a:srgbClr val="FF0000"/>
                </a:solidFill>
              </a:rPr>
              <a:t>8(81367) 48-385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sz="2800" b="1" dirty="0">
                <a:solidFill>
                  <a:srgbClr val="FF0000"/>
                </a:solidFill>
              </a:rPr>
              <a:t>8(81367) 48-398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sz="2800" b="1" dirty="0">
                <a:solidFill>
                  <a:srgbClr val="FF0000"/>
                </a:solidFill>
              </a:rPr>
              <a:t>8 999-045-13-53</a:t>
            </a:r>
            <a:br>
              <a:rPr lang="ru-RU" sz="1500" b="1" dirty="0">
                <a:solidFill>
                  <a:srgbClr val="FF0000"/>
                </a:solidFill>
              </a:rPr>
            </a:br>
            <a:r>
              <a:rPr lang="ru-RU" sz="1700" dirty="0">
                <a:solidFill>
                  <a:srgbClr val="FF0000"/>
                </a:solidFill>
              </a:rPr>
              <a:t>с 09.00 до 18.00 (пн. – пт.)</a:t>
            </a:r>
          </a:p>
          <a:p>
            <a:pPr marL="0" indent="0">
              <a:buNone/>
            </a:pPr>
            <a:r>
              <a:rPr lang="ru-RU" sz="1700" dirty="0">
                <a:solidFill>
                  <a:srgbClr val="FF0000"/>
                </a:solidFill>
              </a:rPr>
              <a:t>г. Тихвин, 2 микрорайон, д. 17,</a:t>
            </a:r>
          </a:p>
          <a:p>
            <a:pPr marL="0" indent="0">
              <a:buNone/>
            </a:pPr>
            <a:r>
              <a:rPr lang="ru-RU" sz="1700" dirty="0" err="1">
                <a:solidFill>
                  <a:srgbClr val="FF0000"/>
                </a:solidFill>
              </a:rPr>
              <a:t>каб</a:t>
            </a:r>
            <a:r>
              <a:rPr lang="ru-RU" sz="1700" dirty="0">
                <a:solidFill>
                  <a:srgbClr val="FF0000"/>
                </a:solidFill>
              </a:rPr>
              <a:t>. 203, 222, 223</a:t>
            </a:r>
          </a:p>
          <a:p>
            <a:pPr marL="0" indent="0">
              <a:buNone/>
            </a:pPr>
            <a:r>
              <a:rPr lang="en-US" sz="1700" dirty="0">
                <a:solidFill>
                  <a:srgbClr val="FF0000"/>
                </a:solidFill>
              </a:rPr>
              <a:t>E-mail</a:t>
            </a:r>
            <a:r>
              <a:rPr lang="ru-RU" sz="1700" dirty="0">
                <a:solidFill>
                  <a:srgbClr val="FF0000"/>
                </a:solidFill>
              </a:rPr>
              <a:t>:</a:t>
            </a:r>
            <a:r>
              <a:rPr lang="en-US" sz="1700" dirty="0">
                <a:solidFill>
                  <a:srgbClr val="FF0000"/>
                </a:solidFill>
              </a:rPr>
              <a:t>mgermanova2@mvd.ru</a:t>
            </a:r>
            <a:br>
              <a:rPr lang="ru-RU" sz="1700" dirty="0">
                <a:solidFill>
                  <a:srgbClr val="FF0000"/>
                </a:solidFill>
              </a:rPr>
            </a:br>
            <a:endParaRPr lang="ru-RU" sz="17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4509120"/>
            <a:ext cx="1368152" cy="1440160"/>
          </a:xfrm>
          <a:prstGeom prst="rect">
            <a:avLst/>
          </a:prstGeom>
        </p:spPr>
      </p:pic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7720222"/>
              </p:ext>
            </p:extLst>
          </p:nvPr>
        </p:nvGraphicFramePr>
        <p:xfrm>
          <a:off x="7740352" y="5229200"/>
          <a:ext cx="1224136" cy="14761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тография Photo Editor" r:id="rId3" imgW="2857899" imgH="3809524" progId="">
                  <p:embed/>
                </p:oleObj>
              </mc:Choice>
              <mc:Fallback>
                <p:oleObj name="Фотография Photo Editor" r:id="rId3" imgW="2857899" imgH="3809524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40352" y="5229200"/>
                        <a:ext cx="1224136" cy="14761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624</TotalTime>
  <Words>415</Words>
  <Application>Microsoft Office PowerPoint</Application>
  <PresentationFormat>Экран (4:3)</PresentationFormat>
  <Paragraphs>19</Paragraphs>
  <Slides>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Тема Office</vt:lpstr>
      <vt:lpstr>Фотография Photo Editor</vt:lpstr>
      <vt:lpstr>ВАКАНСИИ  ОМВД России по Тихвинскому району ЛО   -полицейский ППСП и ИВС - полицейский (водитель) ППСП и ИВС - оперуполномоченный ОУР - инспектор ДПС (ОГИБДД) - оперуполномоченный ОУР - дознаватель - участковый уполномоченный полиции и помощник участкового уполномоченного Преимущества службы в полиции 1.Стабильная заработная плата: - от 50 000 до 70 000 рублей в месяц (в зависимости от должности, выслуги лет, и звания).  2.Ежегодная гарантированная материальная помощь  в размере от 20 000 до 30 000 рублей и премиальные выплаты 3.Материальная помощь по случаю рождения ребенка и т.п. 4.Право выхода на пенсию по выслуге лет.  Пенсия — через 20 лет  службы.  Выплачивается единовременное пособие  в размере от 200 000 до 300 000 рублей 5.Ежегодный основной отпуск сотрудника составляет от 40 до 60 суток.  6.Возможность получения бесплатного высшего образования в Университете МВД России.  </vt:lpstr>
    </vt:vector>
  </TitlesOfParts>
  <Company>AlexSoft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-=electra=-</dc:creator>
  <cp:lastModifiedBy>u</cp:lastModifiedBy>
  <cp:revision>37</cp:revision>
  <cp:lastPrinted>2021-04-05T12:45:30Z</cp:lastPrinted>
  <dcterms:created xsi:type="dcterms:W3CDTF">2019-02-25T07:11:18Z</dcterms:created>
  <dcterms:modified xsi:type="dcterms:W3CDTF">2021-04-05T12:45:39Z</dcterms:modified>
</cp:coreProperties>
</file>