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4E-4E0C-AD89-477E5C2D568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 smtClean="0"/>
                      <a:t>586,7</a:t>
                    </a:r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4E-4E0C-AD89-477E5C2D5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6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Доходы от использования, находящиеся в государственной муниципальной  собственности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678.4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E-4E0C-AD89-477E5C2D568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02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76076" y="2962655"/>
            <a:ext cx="913130" cy="913130"/>
          </a:xfrm>
          <a:custGeom>
            <a:avLst/>
            <a:gdLst/>
            <a:ahLst/>
            <a:cxnLst/>
            <a:rect l="l" t="t" r="r" b="b"/>
            <a:pathLst>
              <a:path w="913129" h="91312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06483" y="3189732"/>
            <a:ext cx="2981960" cy="2981960"/>
          </a:xfrm>
          <a:custGeom>
            <a:avLst/>
            <a:gdLst/>
            <a:ahLst/>
            <a:cxnLst/>
            <a:rect l="l" t="t" r="r" b="b"/>
            <a:pathLst>
              <a:path w="2981959" h="2981960">
                <a:moveTo>
                  <a:pt x="2981832" y="0"/>
                </a:moveTo>
                <a:lnTo>
                  <a:pt x="0" y="298185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291571" y="3285744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443209" y="3132582"/>
            <a:ext cx="1746250" cy="1746250"/>
          </a:xfrm>
          <a:custGeom>
            <a:avLst/>
            <a:gdLst/>
            <a:ahLst/>
            <a:cxnLst/>
            <a:rect l="l" t="t" r="r" b="b"/>
            <a:pathLst>
              <a:path w="1746250" h="1746250">
                <a:moveTo>
                  <a:pt x="1745742" y="0"/>
                </a:moveTo>
                <a:lnTo>
                  <a:pt x="0" y="174574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920221" y="368427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70000" y="0"/>
                </a:moveTo>
                <a:lnTo>
                  <a:pt x="0" y="126999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76076" y="2962655"/>
            <a:ext cx="913130" cy="913130"/>
          </a:xfrm>
          <a:custGeom>
            <a:avLst/>
            <a:gdLst/>
            <a:ahLst/>
            <a:cxnLst/>
            <a:rect l="l" t="t" r="r" b="b"/>
            <a:pathLst>
              <a:path w="913129" h="91312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06483" y="3189732"/>
            <a:ext cx="2981960" cy="2981960"/>
          </a:xfrm>
          <a:custGeom>
            <a:avLst/>
            <a:gdLst/>
            <a:ahLst/>
            <a:cxnLst/>
            <a:rect l="l" t="t" r="r" b="b"/>
            <a:pathLst>
              <a:path w="2981959" h="2981960">
                <a:moveTo>
                  <a:pt x="2981832" y="0"/>
                </a:moveTo>
                <a:lnTo>
                  <a:pt x="0" y="298185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291571" y="3285744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443209" y="3132582"/>
            <a:ext cx="1746250" cy="1746250"/>
          </a:xfrm>
          <a:custGeom>
            <a:avLst/>
            <a:gdLst/>
            <a:ahLst/>
            <a:cxnLst/>
            <a:rect l="l" t="t" r="r" b="b"/>
            <a:pathLst>
              <a:path w="1746250" h="1746250">
                <a:moveTo>
                  <a:pt x="1745742" y="0"/>
                </a:moveTo>
                <a:lnTo>
                  <a:pt x="0" y="174574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920221" y="368427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70000" y="0"/>
                </a:moveTo>
                <a:lnTo>
                  <a:pt x="0" y="126999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894" y="322797"/>
            <a:ext cx="11748211" cy="41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616" y="3013384"/>
            <a:ext cx="10208767" cy="276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9" Type="http://schemas.openxmlformats.org/officeDocument/2006/relationships/image" Target="../media/image107.png"/><Relationship Id="rId21" Type="http://schemas.openxmlformats.org/officeDocument/2006/relationships/image" Target="../media/image89.png"/><Relationship Id="rId34" Type="http://schemas.openxmlformats.org/officeDocument/2006/relationships/image" Target="../media/image102.png"/><Relationship Id="rId42" Type="http://schemas.openxmlformats.org/officeDocument/2006/relationships/image" Target="../media/image110.png"/><Relationship Id="rId47" Type="http://schemas.openxmlformats.org/officeDocument/2006/relationships/image" Target="../media/image115.png"/><Relationship Id="rId50" Type="http://schemas.openxmlformats.org/officeDocument/2006/relationships/image" Target="../media/image118.png"/><Relationship Id="rId55" Type="http://schemas.openxmlformats.org/officeDocument/2006/relationships/image" Target="../media/image12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4.png"/><Relationship Id="rId29" Type="http://schemas.openxmlformats.org/officeDocument/2006/relationships/image" Target="../media/image97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32" Type="http://schemas.openxmlformats.org/officeDocument/2006/relationships/image" Target="../media/image100.png"/><Relationship Id="rId37" Type="http://schemas.openxmlformats.org/officeDocument/2006/relationships/image" Target="../media/image105.png"/><Relationship Id="rId40" Type="http://schemas.openxmlformats.org/officeDocument/2006/relationships/image" Target="../media/image108.png"/><Relationship Id="rId45" Type="http://schemas.openxmlformats.org/officeDocument/2006/relationships/image" Target="../media/image113.png"/><Relationship Id="rId53" Type="http://schemas.openxmlformats.org/officeDocument/2006/relationships/image" Target="../media/image121.png"/><Relationship Id="rId58" Type="http://schemas.openxmlformats.org/officeDocument/2006/relationships/image" Target="../media/image126.png"/><Relationship Id="rId5" Type="http://schemas.openxmlformats.org/officeDocument/2006/relationships/image" Target="../media/image74.png"/><Relationship Id="rId61" Type="http://schemas.openxmlformats.org/officeDocument/2006/relationships/image" Target="../media/image129.png"/><Relationship Id="rId19" Type="http://schemas.openxmlformats.org/officeDocument/2006/relationships/image" Target="../media/image8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Relationship Id="rId43" Type="http://schemas.openxmlformats.org/officeDocument/2006/relationships/image" Target="../media/image111.png"/><Relationship Id="rId48" Type="http://schemas.openxmlformats.org/officeDocument/2006/relationships/image" Target="../media/image116.png"/><Relationship Id="rId56" Type="http://schemas.openxmlformats.org/officeDocument/2006/relationships/image" Target="../media/image124.png"/><Relationship Id="rId8" Type="http://schemas.openxmlformats.org/officeDocument/2006/relationships/image" Target="../media/image76.png"/><Relationship Id="rId51" Type="http://schemas.openxmlformats.org/officeDocument/2006/relationships/image" Target="../media/image119.png"/><Relationship Id="rId3" Type="http://schemas.openxmlformats.org/officeDocument/2006/relationships/image" Target="../media/image72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33" Type="http://schemas.openxmlformats.org/officeDocument/2006/relationships/image" Target="../media/image101.png"/><Relationship Id="rId38" Type="http://schemas.openxmlformats.org/officeDocument/2006/relationships/image" Target="../media/image106.png"/><Relationship Id="rId46" Type="http://schemas.openxmlformats.org/officeDocument/2006/relationships/image" Target="../media/image114.png"/><Relationship Id="rId59" Type="http://schemas.openxmlformats.org/officeDocument/2006/relationships/image" Target="../media/image127.png"/><Relationship Id="rId20" Type="http://schemas.openxmlformats.org/officeDocument/2006/relationships/image" Target="../media/image88.png"/><Relationship Id="rId41" Type="http://schemas.openxmlformats.org/officeDocument/2006/relationships/image" Target="../media/image109.png"/><Relationship Id="rId54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36" Type="http://schemas.openxmlformats.org/officeDocument/2006/relationships/image" Target="../media/image104.png"/><Relationship Id="rId49" Type="http://schemas.openxmlformats.org/officeDocument/2006/relationships/image" Target="../media/image117.png"/><Relationship Id="rId57" Type="http://schemas.openxmlformats.org/officeDocument/2006/relationships/image" Target="../media/image125.png"/><Relationship Id="rId10" Type="http://schemas.openxmlformats.org/officeDocument/2006/relationships/image" Target="../media/image78.png"/><Relationship Id="rId31" Type="http://schemas.openxmlformats.org/officeDocument/2006/relationships/image" Target="../media/image99.png"/><Relationship Id="rId44" Type="http://schemas.openxmlformats.org/officeDocument/2006/relationships/image" Target="../media/image112.png"/><Relationship Id="rId52" Type="http://schemas.openxmlformats.org/officeDocument/2006/relationships/image" Target="../media/image120.png"/><Relationship Id="rId60" Type="http://schemas.openxmlformats.org/officeDocument/2006/relationships/image" Target="../media/image12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30.png"/><Relationship Id="rId21" Type="http://schemas.openxmlformats.org/officeDocument/2006/relationships/image" Target="../media/image148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24" Type="http://schemas.openxmlformats.org/officeDocument/2006/relationships/image" Target="../media/image37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23" Type="http://schemas.openxmlformats.org/officeDocument/2006/relationships/image" Target="../media/image38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076" y="9144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3810000" h="3810000">
                <a:moveTo>
                  <a:pt x="3810000" y="0"/>
                </a:moveTo>
                <a:lnTo>
                  <a:pt x="0" y="38100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08191" y="91439"/>
            <a:ext cx="6080760" cy="6080760"/>
          </a:xfrm>
          <a:custGeom>
            <a:avLst/>
            <a:gdLst/>
            <a:ahLst/>
            <a:cxnLst/>
            <a:rect l="l" t="t" r="r" b="b"/>
            <a:pathLst>
              <a:path w="6080759" h="6080760">
                <a:moveTo>
                  <a:pt x="6080633" y="0"/>
                </a:moveTo>
                <a:lnTo>
                  <a:pt x="0" y="6080658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5952" y="228600"/>
            <a:ext cx="4953000" cy="4953000"/>
          </a:xfrm>
          <a:custGeom>
            <a:avLst/>
            <a:gdLst/>
            <a:ahLst/>
            <a:cxnLst/>
            <a:rect l="l" t="t" r="r" b="b"/>
            <a:pathLst>
              <a:path w="4953000" h="4953000">
                <a:moveTo>
                  <a:pt x="4953000" y="0"/>
                </a:moveTo>
                <a:lnTo>
                  <a:pt x="0" y="49530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37297" y="32765"/>
            <a:ext cx="4853305" cy="4853305"/>
          </a:xfrm>
          <a:custGeom>
            <a:avLst/>
            <a:gdLst/>
            <a:ahLst/>
            <a:cxnLst/>
            <a:rect l="l" t="t" r="r" b="b"/>
            <a:pathLst>
              <a:path w="4853305" h="4853305">
                <a:moveTo>
                  <a:pt x="4853051" y="0"/>
                </a:moveTo>
                <a:lnTo>
                  <a:pt x="0" y="4853051"/>
                </a:lnTo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6314" y="610362"/>
            <a:ext cx="4343400" cy="4343400"/>
          </a:xfrm>
          <a:custGeom>
            <a:avLst/>
            <a:gdLst/>
            <a:ahLst/>
            <a:cxnLst/>
            <a:rect l="l" t="t" r="r" b="b"/>
            <a:pathLst>
              <a:path w="4343400" h="4343400">
                <a:moveTo>
                  <a:pt x="4343400" y="0"/>
                </a:moveTo>
                <a:lnTo>
                  <a:pt x="0" y="4343400"/>
                </a:lnTo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3375" y="714755"/>
            <a:ext cx="7580376" cy="1520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2519" y="722376"/>
            <a:ext cx="7525511" cy="1467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4555" y="1370075"/>
            <a:ext cx="3941064" cy="1520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33700" y="1377696"/>
            <a:ext cx="3886200" cy="1467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016" y="2025395"/>
            <a:ext cx="5131308" cy="1520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8159" y="2033016"/>
            <a:ext cx="5076444" cy="1467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5547" y="2025395"/>
            <a:ext cx="4514088" cy="15209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4691" y="2033016"/>
            <a:ext cx="4459223" cy="14676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8523" y="2680716"/>
            <a:ext cx="4297680" cy="15209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7667" y="2688335"/>
            <a:ext cx="4242815" cy="14676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8000" y="3991355"/>
            <a:ext cx="2407920" cy="15209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57144" y="3998976"/>
            <a:ext cx="2353056" cy="14676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5696" y="3991355"/>
            <a:ext cx="2162555" cy="15209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4840" y="3998976"/>
            <a:ext cx="2107691" cy="14676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93444" y="1123391"/>
            <a:ext cx="7611745" cy="3993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060" marR="600710" algn="ctr">
              <a:lnSpc>
                <a:spcPct val="100000"/>
              </a:lnSpc>
            </a:pPr>
            <a:r>
              <a:rPr sz="43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ОТЧЕТ</a:t>
            </a:r>
            <a:r>
              <a:rPr sz="43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3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ОБ</a:t>
            </a:r>
            <a:r>
              <a:rPr sz="43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3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ИС</a:t>
            </a:r>
            <a:r>
              <a:rPr sz="43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43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ОЛНЕНИИ БЮДЖЕТА</a:t>
            </a:r>
            <a:endParaRPr sz="43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43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ЦВЫЛЕВСКОГО</a:t>
            </a:r>
            <a:r>
              <a:rPr sz="43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3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СЕЛ</a:t>
            </a:r>
            <a:r>
              <a:rPr sz="43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43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СКОГО</a:t>
            </a:r>
            <a:endParaRPr sz="4300" dirty="0">
              <a:latin typeface="Century Gothic"/>
              <a:cs typeface="Century Gothic"/>
            </a:endParaRPr>
          </a:p>
          <a:p>
            <a:pPr marL="1905" algn="ctr">
              <a:lnSpc>
                <a:spcPct val="100000"/>
              </a:lnSpc>
            </a:pPr>
            <a:r>
              <a:rPr sz="43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ПОСЕЛЕНИЯ</a:t>
            </a:r>
            <a:endParaRPr sz="43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4450" dirty="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</a:pPr>
            <a:r>
              <a:rPr sz="43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202</a:t>
            </a:r>
            <a:r>
              <a:rPr lang="ru-RU" sz="43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4300" b="1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3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ГОД</a:t>
            </a:r>
            <a:endParaRPr sz="43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076" y="2962655"/>
            <a:ext cx="913130" cy="913130"/>
          </a:xfrm>
          <a:custGeom>
            <a:avLst/>
            <a:gdLst/>
            <a:ahLst/>
            <a:cxnLst/>
            <a:rect l="l" t="t" r="r" b="b"/>
            <a:pathLst>
              <a:path w="913129" h="91312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06483" y="3189732"/>
            <a:ext cx="2981960" cy="2981960"/>
          </a:xfrm>
          <a:custGeom>
            <a:avLst/>
            <a:gdLst/>
            <a:ahLst/>
            <a:cxnLst/>
            <a:rect l="l" t="t" r="r" b="b"/>
            <a:pathLst>
              <a:path w="2981959" h="2981960">
                <a:moveTo>
                  <a:pt x="2981832" y="0"/>
                </a:moveTo>
                <a:lnTo>
                  <a:pt x="0" y="298185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91571" y="3285744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43209" y="3132582"/>
            <a:ext cx="1746250" cy="1746250"/>
          </a:xfrm>
          <a:custGeom>
            <a:avLst/>
            <a:gdLst/>
            <a:ahLst/>
            <a:cxnLst/>
            <a:rect l="l" t="t" r="r" b="b"/>
            <a:pathLst>
              <a:path w="1746250" h="1746250">
                <a:moveTo>
                  <a:pt x="1745742" y="0"/>
                </a:moveTo>
                <a:lnTo>
                  <a:pt x="0" y="174574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20221" y="368427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70000" y="0"/>
                </a:moveTo>
                <a:lnTo>
                  <a:pt x="0" y="126999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639" y="2702051"/>
            <a:ext cx="8849867" cy="1682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9260" y="2711195"/>
            <a:ext cx="8791956" cy="1624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25420" y="3153429"/>
            <a:ext cx="774255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FFFFFF"/>
                </a:solidFill>
                <a:latin typeface="Century Gothic"/>
                <a:cs typeface="Century Gothic"/>
              </a:rPr>
              <a:t>СПАСИБО</a:t>
            </a:r>
            <a:r>
              <a:rPr sz="4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800" b="1" dirty="0">
                <a:solidFill>
                  <a:srgbClr val="FFFFFF"/>
                </a:solidFill>
                <a:latin typeface="Century Gothic"/>
                <a:cs typeface="Century Gothic"/>
              </a:rPr>
              <a:t>ЗА</a:t>
            </a:r>
            <a:r>
              <a:rPr sz="4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800" b="1" dirty="0">
                <a:solidFill>
                  <a:srgbClr val="FFFFFF"/>
                </a:solidFill>
                <a:latin typeface="Century Gothic"/>
                <a:cs typeface="Century Gothic"/>
              </a:rPr>
              <a:t>ВНИМАНИЕ!</a:t>
            </a:r>
            <a:endParaRPr sz="4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076" y="2962655"/>
            <a:ext cx="913130" cy="913130"/>
          </a:xfrm>
          <a:custGeom>
            <a:avLst/>
            <a:gdLst/>
            <a:ahLst/>
            <a:cxnLst/>
            <a:rect l="l" t="t" r="r" b="b"/>
            <a:pathLst>
              <a:path w="913129" h="91312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06483" y="3189732"/>
            <a:ext cx="2981960" cy="2981960"/>
          </a:xfrm>
          <a:custGeom>
            <a:avLst/>
            <a:gdLst/>
            <a:ahLst/>
            <a:cxnLst/>
            <a:rect l="l" t="t" r="r" b="b"/>
            <a:pathLst>
              <a:path w="2981959" h="2981960">
                <a:moveTo>
                  <a:pt x="2981832" y="0"/>
                </a:moveTo>
                <a:lnTo>
                  <a:pt x="0" y="298185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91571" y="3285744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43209" y="3132582"/>
            <a:ext cx="1746250" cy="1746250"/>
          </a:xfrm>
          <a:custGeom>
            <a:avLst/>
            <a:gdLst/>
            <a:ahLst/>
            <a:cxnLst/>
            <a:rect l="l" t="t" r="r" b="b"/>
            <a:pathLst>
              <a:path w="1746250" h="1746250">
                <a:moveTo>
                  <a:pt x="1745742" y="0"/>
                </a:moveTo>
                <a:lnTo>
                  <a:pt x="0" y="174574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20221" y="368427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70000" y="0"/>
                </a:moveTo>
                <a:lnTo>
                  <a:pt x="0" y="126999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9058"/>
            <a:ext cx="11996928" cy="6758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4915" y="4512564"/>
            <a:ext cx="5920740" cy="2193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8067" y="4585715"/>
            <a:ext cx="5774690" cy="2047239"/>
          </a:xfrm>
          <a:custGeom>
            <a:avLst/>
            <a:gdLst/>
            <a:ahLst/>
            <a:cxnLst/>
            <a:rect l="l" t="t" r="r" b="b"/>
            <a:pathLst>
              <a:path w="5774690" h="2047240">
                <a:moveTo>
                  <a:pt x="0" y="2046731"/>
                </a:moveTo>
                <a:lnTo>
                  <a:pt x="5774436" y="2046731"/>
                </a:lnTo>
                <a:lnTo>
                  <a:pt x="5774436" y="0"/>
                </a:lnTo>
                <a:lnTo>
                  <a:pt x="0" y="0"/>
                </a:lnTo>
                <a:lnTo>
                  <a:pt x="0" y="204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78067" y="4585715"/>
            <a:ext cx="5774690" cy="1945148"/>
          </a:xfrm>
          <a:prstGeom prst="rect">
            <a:avLst/>
          </a:prstGeom>
          <a:solidFill>
            <a:srgbClr val="FFFFFF"/>
          </a:solidFill>
          <a:ln w="15240">
            <a:solidFill>
              <a:srgbClr val="958B8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Пл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щадь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тер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1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ии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1 0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км</a:t>
            </a:r>
            <a:r>
              <a:rPr sz="1950" spc="15" baseline="2564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950" baseline="25641" dirty="0">
              <a:latin typeface="Times New Roman"/>
              <a:cs typeface="Times New Roman"/>
            </a:endParaRPr>
          </a:p>
          <a:p>
            <a:pPr marL="84455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latin typeface="Times New Roman"/>
                <a:cs typeface="Times New Roman"/>
              </a:rPr>
              <a:t>Численность населения –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ru-RU" sz="2000" smtClean="0">
                <a:solidFill>
                  <a:srgbClr val="FF0000"/>
                </a:solidFill>
                <a:latin typeface="Times New Roman"/>
                <a:cs typeface="Times New Roman"/>
              </a:rPr>
              <a:t>730</a:t>
            </a:r>
            <a:r>
              <a:rPr sz="200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человек</a:t>
            </a:r>
            <a:endParaRPr sz="2000" dirty="0">
              <a:latin typeface="Times New Roman"/>
              <a:cs typeface="Times New Roman"/>
            </a:endParaRPr>
          </a:p>
          <a:p>
            <a:pPr marL="409575" marR="92075" indent="-325120">
              <a:lnSpc>
                <a:spcPct val="140500"/>
              </a:lnSpc>
            </a:pPr>
            <a:r>
              <a:rPr sz="2000" dirty="0">
                <a:latin typeface="Times New Roman"/>
                <a:cs typeface="Times New Roman"/>
              </a:rPr>
              <a:t>В с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ав Ц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ы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ельс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5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еления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60" dirty="0">
                <a:latin typeface="Times New Roman"/>
                <a:cs typeface="Times New Roman"/>
              </a:rPr>
              <a:t>х</a:t>
            </a:r>
            <a:r>
              <a:rPr sz="2000" spc="-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дят: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31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ел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ый</a:t>
            </a:r>
            <a:r>
              <a:rPr sz="2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000" spc="-16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це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ел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– п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с.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Ц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ы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2884" y="0"/>
            <a:ext cx="3648456" cy="123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0503" y="0"/>
            <a:ext cx="3599688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0467" y="0"/>
            <a:ext cx="2929128" cy="1237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8088" y="0"/>
            <a:ext cx="2880360" cy="1196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5829">
              <a:lnSpc>
                <a:spcPts val="4245"/>
              </a:lnSpc>
            </a:pPr>
            <a:r>
              <a:rPr sz="3600" dirty="0"/>
              <a:t>ОСНОВНЫЕ</a:t>
            </a:r>
            <a:r>
              <a:rPr sz="3600" spc="20" dirty="0"/>
              <a:t> </a:t>
            </a:r>
            <a:r>
              <a:rPr sz="3600" dirty="0"/>
              <a:t>ПОНЯТИЯ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224027" y="768095"/>
            <a:ext cx="11743944" cy="2756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772" y="1005839"/>
            <a:ext cx="11268710" cy="2281555"/>
          </a:xfrm>
          <a:custGeom>
            <a:avLst/>
            <a:gdLst/>
            <a:ahLst/>
            <a:cxnLst/>
            <a:rect l="l" t="t" r="r" b="b"/>
            <a:pathLst>
              <a:path w="11268710" h="2281554">
                <a:moveTo>
                  <a:pt x="0" y="2281428"/>
                </a:moveTo>
                <a:lnTo>
                  <a:pt x="11268456" y="2281428"/>
                </a:lnTo>
                <a:lnTo>
                  <a:pt x="11268456" y="0"/>
                </a:lnTo>
                <a:lnTo>
                  <a:pt x="0" y="0"/>
                </a:lnTo>
                <a:lnTo>
                  <a:pt x="0" y="2281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772" y="1005839"/>
            <a:ext cx="11268710" cy="2281555"/>
          </a:xfrm>
          <a:custGeom>
            <a:avLst/>
            <a:gdLst/>
            <a:ahLst/>
            <a:cxnLst/>
            <a:rect l="l" t="t" r="r" b="b"/>
            <a:pathLst>
              <a:path w="11268710" h="2281554">
                <a:moveTo>
                  <a:pt x="0" y="2281428"/>
                </a:moveTo>
                <a:lnTo>
                  <a:pt x="11268456" y="2281428"/>
                </a:lnTo>
                <a:lnTo>
                  <a:pt x="11268456" y="0"/>
                </a:lnTo>
                <a:lnTo>
                  <a:pt x="0" y="0"/>
                </a:lnTo>
                <a:lnTo>
                  <a:pt x="0" y="2281428"/>
                </a:lnTo>
                <a:close/>
              </a:path>
            </a:pathLst>
          </a:custGeom>
          <a:ln w="15240">
            <a:solidFill>
              <a:srgbClr val="95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0512" y="1087702"/>
            <a:ext cx="9794875" cy="210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2555">
              <a:lnSpc>
                <a:spcPct val="107200"/>
              </a:lnSpc>
              <a:tabLst>
                <a:tab pos="998219" algn="l"/>
                <a:tab pos="1295400" algn="l"/>
                <a:tab pos="2097405" algn="l"/>
                <a:tab pos="3484245" algn="l"/>
                <a:tab pos="3789045" algn="l"/>
                <a:tab pos="5285740" algn="l"/>
                <a:tab pos="6456680" algn="l"/>
                <a:tab pos="7436484" algn="l"/>
                <a:tab pos="9328150" algn="l"/>
              </a:tabLst>
            </a:pPr>
            <a:r>
              <a:rPr sz="1800" b="1" dirty="0">
                <a:latin typeface="Times New Roman"/>
                <a:cs typeface="Times New Roman"/>
              </a:rPr>
              <a:t>Б</a:t>
            </a:r>
            <a:r>
              <a:rPr sz="1800" b="1" spc="-105" dirty="0">
                <a:latin typeface="Times New Roman"/>
                <a:cs typeface="Times New Roman"/>
              </a:rPr>
              <a:t>ю</a:t>
            </a: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45" dirty="0">
                <a:latin typeface="Times New Roman"/>
                <a:cs typeface="Times New Roman"/>
              </a:rPr>
              <a:t>ж</a:t>
            </a:r>
            <a:r>
              <a:rPr sz="1800" b="1" spc="10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т	</a:t>
            </a:r>
            <a:r>
              <a:rPr sz="1800" dirty="0">
                <a:latin typeface="Times New Roman"/>
                <a:cs typeface="Times New Roman"/>
              </a:rPr>
              <a:t>–	фо</a:t>
            </a:r>
            <a:r>
              <a:rPr sz="1800" spc="-30" dirty="0">
                <a:latin typeface="Times New Roman"/>
                <a:cs typeface="Times New Roman"/>
              </a:rPr>
              <a:t>р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а	обр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ия	и	ра</a:t>
            </a:r>
            <a:r>
              <a:rPr sz="1800" spc="-15" dirty="0">
                <a:latin typeface="Times New Roman"/>
                <a:cs typeface="Times New Roman"/>
              </a:rPr>
              <a:t>с</a:t>
            </a: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2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ания	ден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ж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ых	ср</a:t>
            </a:r>
            <a:r>
              <a:rPr sz="1800" spc="-1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,	пр</a:t>
            </a:r>
            <a:r>
              <a:rPr sz="1800" spc="-2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азн</a:t>
            </a:r>
            <a:r>
              <a:rPr sz="1800" spc="-70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енных	для о</a:t>
            </a:r>
            <a:r>
              <a:rPr sz="1800" spc="-30" dirty="0">
                <a:latin typeface="Times New Roman"/>
                <a:cs typeface="Times New Roman"/>
              </a:rPr>
              <a:t>б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сп</a:t>
            </a:r>
            <a:r>
              <a:rPr sz="1800" spc="-45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ения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зад</a:t>
            </a:r>
            <a:r>
              <a:rPr sz="1800" spc="-7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ч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0" dirty="0">
                <a:latin typeface="Times New Roman"/>
                <a:cs typeface="Times New Roman"/>
              </a:rPr>
              <a:t>ф</a:t>
            </a:r>
            <a:r>
              <a:rPr sz="1800" spc="2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нкций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с</a:t>
            </a:r>
            <a:r>
              <a:rPr sz="1800" spc="-8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рс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55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ст</a:t>
            </a:r>
            <a:r>
              <a:rPr sz="1800" dirty="0">
                <a:latin typeface="Times New Roman"/>
                <a:cs typeface="Times New Roman"/>
              </a:rPr>
              <a:t>но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ам</a:t>
            </a:r>
            <a:r>
              <a:rPr sz="1800" spc="-70" dirty="0">
                <a:latin typeface="Times New Roman"/>
                <a:cs typeface="Times New Roman"/>
              </a:rPr>
              <a:t>о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пра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я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55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5" dirty="0">
                <a:latin typeface="Times New Roman"/>
                <a:cs typeface="Times New Roman"/>
              </a:rPr>
              <a:t>т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паю</a:t>
            </a:r>
            <a:r>
              <a:rPr sz="1800" spc="5" dirty="0">
                <a:latin typeface="Times New Roman"/>
                <a:cs typeface="Times New Roman"/>
              </a:rPr>
              <a:t>щ</a:t>
            </a:r>
            <a:r>
              <a:rPr sz="1800" dirty="0">
                <a:latin typeface="Times New Roman"/>
                <a:cs typeface="Times New Roman"/>
              </a:rPr>
              <a:t>ие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105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25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ет дене</a:t>
            </a:r>
            <a:r>
              <a:rPr sz="1800" spc="5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ные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</a:t>
            </a:r>
            <a:r>
              <a:rPr sz="1800" spc="-1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дст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latin typeface="Times New Roman"/>
                <a:cs typeface="Times New Roman"/>
              </a:rPr>
              <a:t>Ра</a:t>
            </a:r>
            <a:r>
              <a:rPr sz="1800" b="1" spc="-15" dirty="0">
                <a:latin typeface="Times New Roman"/>
                <a:cs typeface="Times New Roman"/>
              </a:rPr>
              <a:t>с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выпл</a:t>
            </a:r>
            <a:r>
              <a:rPr sz="1800" spc="-6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мые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з б</a:t>
            </a:r>
            <a:r>
              <a:rPr sz="1800" spc="-105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25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 дене</a:t>
            </a:r>
            <a:r>
              <a:rPr sz="1800" spc="5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ные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</a:t>
            </a:r>
            <a:r>
              <a:rPr sz="1800" spc="-1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дст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лнение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105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25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ных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5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яз</a:t>
            </a:r>
            <a:r>
              <a:rPr sz="1800" spc="-5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льс</a:t>
            </a:r>
            <a:r>
              <a:rPr sz="1800" spc="5" dirty="0">
                <a:latin typeface="Times New Roman"/>
                <a:cs typeface="Times New Roman"/>
              </a:rPr>
              <a:t>тв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b="1" dirty="0">
                <a:latin typeface="Times New Roman"/>
                <a:cs typeface="Times New Roman"/>
              </a:rPr>
              <a:t>Про</a:t>
            </a:r>
            <a:r>
              <a:rPr sz="1800" b="1" spc="-15" dirty="0">
                <a:latin typeface="Times New Roman"/>
                <a:cs typeface="Times New Roman"/>
              </a:rPr>
              <a:t>ф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10" dirty="0">
                <a:latin typeface="Times New Roman"/>
                <a:cs typeface="Times New Roman"/>
              </a:rPr>
              <a:t>ц</a:t>
            </a:r>
            <a:r>
              <a:rPr sz="1800" b="1" dirty="0">
                <a:latin typeface="Times New Roman"/>
                <a:cs typeface="Times New Roman"/>
              </a:rPr>
              <a:t>ит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</a:t>
            </a:r>
            <a:r>
              <a:rPr sz="1800" b="1" spc="-105" dirty="0">
                <a:latin typeface="Times New Roman"/>
                <a:cs typeface="Times New Roman"/>
              </a:rPr>
              <a:t>ю</a:t>
            </a: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45" dirty="0">
                <a:latin typeface="Times New Roman"/>
                <a:cs typeface="Times New Roman"/>
              </a:rPr>
              <a:t>ж</a:t>
            </a:r>
            <a:r>
              <a:rPr sz="1800" b="1" dirty="0">
                <a:latin typeface="Times New Roman"/>
                <a:cs typeface="Times New Roman"/>
              </a:rPr>
              <a:t>е</a:t>
            </a:r>
            <a:r>
              <a:rPr sz="1800" b="1" spc="15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прев</a:t>
            </a:r>
            <a:r>
              <a:rPr sz="1800" spc="5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шение д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дов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100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20" dirty="0">
                <a:latin typeface="Times New Roman"/>
                <a:cs typeface="Times New Roman"/>
              </a:rPr>
              <a:t>ж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над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</a:t>
            </a:r>
            <a:r>
              <a:rPr sz="1800" spc="-15" dirty="0">
                <a:latin typeface="Times New Roman"/>
                <a:cs typeface="Times New Roman"/>
              </a:rPr>
              <a:t>с</a:t>
            </a: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дами.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0"/>
              </a:lnSpc>
              <a:spcBef>
                <a:spcPts val="944"/>
              </a:spcBef>
            </a:pPr>
            <a:r>
              <a:rPr sz="1800" b="1" spc="15" dirty="0">
                <a:latin typeface="Times New Roman"/>
                <a:cs typeface="Times New Roman"/>
              </a:rPr>
              <a:t>Д</a:t>
            </a:r>
            <a:r>
              <a:rPr sz="1800" b="1" spc="25" dirty="0">
                <a:latin typeface="Times New Roman"/>
                <a:cs typeface="Times New Roman"/>
              </a:rPr>
              <a:t>е</a:t>
            </a:r>
            <a:r>
              <a:rPr sz="1800" b="1" spc="-10" dirty="0">
                <a:latin typeface="Times New Roman"/>
                <a:cs typeface="Times New Roman"/>
              </a:rPr>
              <a:t>ф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10" dirty="0">
                <a:latin typeface="Times New Roman"/>
                <a:cs typeface="Times New Roman"/>
              </a:rPr>
              <a:t>ц</a:t>
            </a:r>
            <a:r>
              <a:rPr sz="1800" b="1" dirty="0">
                <a:latin typeface="Times New Roman"/>
                <a:cs typeface="Times New Roman"/>
              </a:rPr>
              <a:t>ит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</a:t>
            </a:r>
            <a:r>
              <a:rPr sz="1800" b="1" spc="-105" dirty="0">
                <a:latin typeface="Times New Roman"/>
                <a:cs typeface="Times New Roman"/>
              </a:rPr>
              <a:t>ю</a:t>
            </a: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45" dirty="0">
                <a:latin typeface="Times New Roman"/>
                <a:cs typeface="Times New Roman"/>
              </a:rPr>
              <a:t>ж</a:t>
            </a:r>
            <a:r>
              <a:rPr sz="1800" b="1" dirty="0">
                <a:latin typeface="Times New Roman"/>
                <a:cs typeface="Times New Roman"/>
              </a:rPr>
              <a:t>е</a:t>
            </a:r>
            <a:r>
              <a:rPr sz="1800" b="1" spc="15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ыше</a:t>
            </a:r>
            <a:r>
              <a:rPr sz="1800" dirty="0">
                <a:latin typeface="Times New Roman"/>
                <a:cs typeface="Times New Roman"/>
              </a:rPr>
              <a:t>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</a:t>
            </a:r>
            <a:r>
              <a:rPr sz="1800" spc="-15" dirty="0">
                <a:latin typeface="Times New Roman"/>
                <a:cs typeface="Times New Roman"/>
              </a:rPr>
              <a:t>с</a:t>
            </a: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дов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100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20" dirty="0">
                <a:latin typeface="Times New Roman"/>
                <a:cs typeface="Times New Roman"/>
              </a:rPr>
              <a:t>ж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над е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дами.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74630" y="1075002"/>
            <a:ext cx="12801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ф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нан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6319" y="4017264"/>
            <a:ext cx="10694035" cy="2406650"/>
          </a:xfrm>
          <a:custGeom>
            <a:avLst/>
            <a:gdLst/>
            <a:ahLst/>
            <a:cxnLst/>
            <a:rect l="l" t="t" r="r" b="b"/>
            <a:pathLst>
              <a:path w="10694035" h="2406650">
                <a:moveTo>
                  <a:pt x="0" y="2406396"/>
                </a:moveTo>
                <a:lnTo>
                  <a:pt x="10693908" y="2406396"/>
                </a:lnTo>
                <a:lnTo>
                  <a:pt x="10693908" y="0"/>
                </a:lnTo>
                <a:lnTo>
                  <a:pt x="0" y="0"/>
                </a:lnTo>
                <a:lnTo>
                  <a:pt x="0" y="24063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19" y="4017264"/>
            <a:ext cx="10694035" cy="2406650"/>
          </a:xfrm>
          <a:custGeom>
            <a:avLst/>
            <a:gdLst/>
            <a:ahLst/>
            <a:cxnLst/>
            <a:rect l="l" t="t" r="r" b="b"/>
            <a:pathLst>
              <a:path w="10694035" h="2406650">
                <a:moveTo>
                  <a:pt x="0" y="2406396"/>
                </a:moveTo>
                <a:lnTo>
                  <a:pt x="10693908" y="2406396"/>
                </a:lnTo>
                <a:lnTo>
                  <a:pt x="10693908" y="0"/>
                </a:lnTo>
                <a:lnTo>
                  <a:pt x="0" y="0"/>
                </a:lnTo>
                <a:lnTo>
                  <a:pt x="0" y="2406396"/>
                </a:lnTo>
                <a:close/>
              </a:path>
            </a:pathLst>
          </a:custGeom>
          <a:ln w="15239">
            <a:solidFill>
              <a:srgbClr val="95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15364" y="4084032"/>
            <a:ext cx="10539095" cy="2258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</a:pPr>
            <a:r>
              <a:rPr sz="1600" b="1" spc="-25" dirty="0">
                <a:latin typeface="Times New Roman"/>
                <a:cs typeface="Times New Roman"/>
              </a:rPr>
              <a:t>Н</a:t>
            </a:r>
            <a:r>
              <a:rPr sz="1600" b="1" spc="0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л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-50" dirty="0">
                <a:latin typeface="Times New Roman"/>
                <a:cs typeface="Times New Roman"/>
              </a:rPr>
              <a:t>г</a:t>
            </a:r>
            <a:r>
              <a:rPr sz="1600" b="1" spc="-4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вые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1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</a:t>
            </a:r>
            <a:r>
              <a:rPr sz="1600" b="1" spc="-45" dirty="0">
                <a:latin typeface="Times New Roman"/>
                <a:cs typeface="Times New Roman"/>
              </a:rPr>
              <a:t>о</a:t>
            </a:r>
            <a:r>
              <a:rPr sz="1600" b="1" spc="-65" dirty="0">
                <a:latin typeface="Times New Roman"/>
                <a:cs typeface="Times New Roman"/>
              </a:rPr>
              <a:t>х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ды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1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30" dirty="0">
                <a:latin typeface="Times New Roman"/>
                <a:cs typeface="Times New Roman"/>
              </a:rPr>
              <a:t>м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45" dirty="0">
                <a:latin typeface="Times New Roman"/>
                <a:cs typeface="Times New Roman"/>
              </a:rPr>
              <a:t>ю</a:t>
            </a:r>
            <a:r>
              <a:rPr sz="1600" spc="2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-10" dirty="0">
                <a:latin typeface="Times New Roman"/>
                <a:cs typeface="Times New Roman"/>
              </a:rPr>
              <a:t>ло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овы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</a:t>
            </a:r>
            <a:r>
              <a:rPr sz="1600" spc="-9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он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4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льс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Р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сс</a:t>
            </a:r>
            <a:r>
              <a:rPr sz="1600" spc="-5" dirty="0">
                <a:latin typeface="Times New Roman"/>
                <a:cs typeface="Times New Roman"/>
              </a:rPr>
              <a:t>ий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9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ой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Ф</a:t>
            </a:r>
            <a:r>
              <a:rPr sz="1600" spc="-4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де</a:t>
            </a:r>
            <a:r>
              <a:rPr sz="1600" spc="-5" dirty="0">
                <a:latin typeface="Times New Roman"/>
                <a:cs typeface="Times New Roman"/>
              </a:rPr>
              <a:t>раци</a:t>
            </a:r>
            <a:r>
              <a:rPr sz="1600" spc="-10" dirty="0">
                <a:latin typeface="Times New Roman"/>
                <a:cs typeface="Times New Roman"/>
              </a:rPr>
              <a:t>и,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30" dirty="0">
                <a:latin typeface="Times New Roman"/>
                <a:cs typeface="Times New Roman"/>
              </a:rPr>
              <a:t>з</a:t>
            </a:r>
            <a:r>
              <a:rPr sz="1600" spc="-10" dirty="0">
                <a:latin typeface="Times New Roman"/>
                <a:cs typeface="Times New Roman"/>
              </a:rPr>
              <a:t>дел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spc="-45" dirty="0">
                <a:latin typeface="Times New Roman"/>
                <a:cs typeface="Times New Roman"/>
              </a:rPr>
              <a:t>ю</a:t>
            </a:r>
            <a:r>
              <a:rPr sz="1600" spc="2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ф</a:t>
            </a:r>
            <a:r>
              <a:rPr sz="1600" spc="-4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де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ые,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</a:t>
            </a:r>
            <a:r>
              <a:rPr sz="1600" spc="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ио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</a:t>
            </a:r>
            <a:r>
              <a:rPr sz="1600" spc="2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ло</a:t>
            </a:r>
            <a:r>
              <a:rPr sz="1600" spc="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ор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</a:t>
            </a:r>
            <a:r>
              <a:rPr sz="1600" spc="-7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чи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ля</a:t>
            </a:r>
            <a:r>
              <a:rPr sz="1600" spc="-35" dirty="0">
                <a:latin typeface="Times New Roman"/>
                <a:cs typeface="Times New Roman"/>
              </a:rPr>
              <a:t>ю</a:t>
            </a:r>
            <a:r>
              <a:rPr sz="1600" spc="2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де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</a:t>
            </a:r>
            <a:r>
              <a:rPr sz="1600" spc="-5" dirty="0">
                <a:latin typeface="Times New Roman"/>
                <a:cs typeface="Times New Roman"/>
              </a:rPr>
              <a:t>ны</a:t>
            </a:r>
            <a:r>
              <a:rPr sz="1600" spc="-10" dirty="0">
                <a:latin typeface="Times New Roman"/>
                <a:cs typeface="Times New Roman"/>
              </a:rPr>
              <a:t>й,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</a:t>
            </a:r>
            <a:r>
              <a:rPr sz="1600" spc="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ый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(о</a:t>
            </a:r>
            <a:r>
              <a:rPr sz="1600" spc="-45" dirty="0">
                <a:latin typeface="Times New Roman"/>
                <a:cs typeface="Times New Roman"/>
              </a:rPr>
              <a:t>б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тн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й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ил</a:t>
            </a:r>
            <a:r>
              <a:rPr sz="1600" spc="-10" dirty="0">
                <a:latin typeface="Times New Roman"/>
                <a:cs typeface="Times New Roman"/>
              </a:rPr>
              <a:t>и м</a:t>
            </a:r>
            <a:r>
              <a:rPr sz="1600" spc="2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стн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еты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сно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ании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но</a:t>
            </a:r>
            <a:r>
              <a:rPr sz="1600" spc="-25" dirty="0">
                <a:latin typeface="Times New Roman"/>
                <a:cs typeface="Times New Roman"/>
              </a:rPr>
              <a:t>рм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ти</a:t>
            </a:r>
            <a:r>
              <a:rPr sz="1600" spc="-2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ов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600" spc="-15" dirty="0">
                <a:latin typeface="Times New Roman"/>
                <a:cs typeface="Times New Roman"/>
              </a:rPr>
              <a:t>п</a:t>
            </a:r>
            <a:r>
              <a:rPr sz="1600" spc="-10" dirty="0">
                <a:latin typeface="Times New Roman"/>
                <a:cs typeface="Times New Roman"/>
              </a:rPr>
              <a:t>роцен</a:t>
            </a:r>
            <a:r>
              <a:rPr sz="1600" spc="-4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ов)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тчис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ени</a:t>
            </a:r>
            <a:r>
              <a:rPr sz="1600" spc="-20" dirty="0">
                <a:latin typeface="Times New Roman"/>
                <a:cs typeface="Times New Roman"/>
              </a:rPr>
              <a:t>й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6900"/>
              </a:lnSpc>
              <a:spcBef>
                <a:spcPts val="800"/>
              </a:spcBef>
            </a:pPr>
            <a:r>
              <a:rPr sz="1600" b="1" spc="-10" dirty="0">
                <a:latin typeface="Times New Roman"/>
                <a:cs typeface="Times New Roman"/>
              </a:rPr>
              <a:t>Нен</a:t>
            </a:r>
            <a:r>
              <a:rPr sz="1600" b="1" spc="0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л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-55" dirty="0">
                <a:latin typeface="Times New Roman"/>
                <a:cs typeface="Times New Roman"/>
              </a:rPr>
              <a:t>г</a:t>
            </a:r>
            <a:r>
              <a:rPr sz="1600" b="1" spc="-4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вые</a:t>
            </a:r>
            <a:r>
              <a:rPr sz="1600" b="1" spc="17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</a:t>
            </a:r>
            <a:r>
              <a:rPr sz="1600" b="1" spc="-50" dirty="0">
                <a:latin typeface="Times New Roman"/>
                <a:cs typeface="Times New Roman"/>
              </a:rPr>
              <a:t>о</a:t>
            </a:r>
            <a:r>
              <a:rPr sz="1600" b="1" spc="-70" dirty="0">
                <a:latin typeface="Times New Roman"/>
                <a:cs typeface="Times New Roman"/>
              </a:rPr>
              <a:t>х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д</a:t>
            </a:r>
            <a:r>
              <a:rPr sz="1600" b="1" spc="-20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ды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исп</a:t>
            </a:r>
            <a:r>
              <a:rPr sz="1600" spc="-20" dirty="0">
                <a:latin typeface="Times New Roman"/>
                <a:cs typeface="Times New Roman"/>
              </a:rPr>
              <a:t>ол</a:t>
            </a:r>
            <a:r>
              <a:rPr sz="1600" spc="-10" dirty="0">
                <a:latin typeface="Times New Roman"/>
                <a:cs typeface="Times New Roman"/>
              </a:rPr>
              <a:t>ьзо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ания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му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ицип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dirty="0">
                <a:latin typeface="Times New Roman"/>
                <a:cs typeface="Times New Roman"/>
              </a:rPr>
              <a:t>ь</a:t>
            </a:r>
            <a:r>
              <a:rPr sz="1600" spc="-10" dirty="0">
                <a:latin typeface="Times New Roman"/>
                <a:cs typeface="Times New Roman"/>
              </a:rPr>
              <a:t>но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мущ</a:t>
            </a:r>
            <a:r>
              <a:rPr sz="1600" spc="2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4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а;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70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ды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х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20" dirty="0">
                <a:latin typeface="Times New Roman"/>
                <a:cs typeface="Times New Roman"/>
              </a:rPr>
              <a:t>лу</a:t>
            </a:r>
            <a:r>
              <a:rPr sz="1600" spc="-175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азы</a:t>
            </a:r>
            <a:r>
              <a:rPr sz="1600" spc="-4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ем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х му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иц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п</a:t>
            </a:r>
            <a:r>
              <a:rPr sz="1600" spc="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льными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ч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ежде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;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ш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15" dirty="0">
                <a:latin typeface="Times New Roman"/>
                <a:cs typeface="Times New Roman"/>
              </a:rPr>
              <a:t>ф</a:t>
            </a:r>
            <a:r>
              <a:rPr sz="1600" spc="-5" dirty="0">
                <a:latin typeface="Times New Roman"/>
                <a:cs typeface="Times New Roman"/>
              </a:rPr>
              <a:t>ы;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55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ежи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ль</a:t>
            </a:r>
            <a:r>
              <a:rPr sz="1600" spc="-20" dirty="0">
                <a:latin typeface="Times New Roman"/>
                <a:cs typeface="Times New Roman"/>
              </a:rPr>
              <a:t>з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ани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ир</a:t>
            </a:r>
            <a:r>
              <a:rPr sz="1600" spc="-5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ыми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</a:t>
            </a:r>
            <a:r>
              <a:rPr sz="1600" spc="20" dirty="0">
                <a:latin typeface="Times New Roman"/>
                <a:cs typeface="Times New Roman"/>
              </a:rPr>
              <a:t>е</a:t>
            </a:r>
            <a:r>
              <a:rPr sz="1600" spc="-25" dirty="0">
                <a:latin typeface="Times New Roman"/>
                <a:cs typeface="Times New Roman"/>
              </a:rPr>
              <a:t>с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р</a:t>
            </a: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ми;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spc="-5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дажи м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ни</a:t>
            </a:r>
            <a:r>
              <a:rPr sz="1600" spc="-15" dirty="0">
                <a:latin typeface="Times New Roman"/>
                <a:cs typeface="Times New Roman"/>
              </a:rPr>
              <a:t>ц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п</a:t>
            </a:r>
            <a:r>
              <a:rPr sz="1600" spc="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им</a:t>
            </a:r>
            <a:r>
              <a:rPr sz="1600" spc="-20" dirty="0">
                <a:latin typeface="Times New Roman"/>
                <a:cs typeface="Times New Roman"/>
              </a:rPr>
              <a:t>ущ</a:t>
            </a:r>
            <a:r>
              <a:rPr sz="1600" spc="2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ст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;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ненало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овые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ды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6900"/>
              </a:lnSpc>
              <a:spcBef>
                <a:spcPts val="800"/>
              </a:spcBef>
            </a:pPr>
            <a:r>
              <a:rPr sz="1600" b="1" spc="-10" dirty="0">
                <a:latin typeface="Times New Roman"/>
                <a:cs typeface="Times New Roman"/>
              </a:rPr>
              <a:t>Бе</a:t>
            </a:r>
            <a:r>
              <a:rPr sz="1600" b="1" spc="-15" dirty="0">
                <a:latin typeface="Times New Roman"/>
                <a:cs typeface="Times New Roman"/>
              </a:rPr>
              <a:t>з</a:t>
            </a:r>
            <a:r>
              <a:rPr sz="1600" b="1" spc="-20" dirty="0">
                <a:latin typeface="Times New Roman"/>
                <a:cs typeface="Times New Roman"/>
              </a:rPr>
              <a:t>в</a:t>
            </a:r>
            <a:r>
              <a:rPr sz="1600" b="1" spc="-10" dirty="0">
                <a:latin typeface="Times New Roman"/>
                <a:cs typeface="Times New Roman"/>
              </a:rPr>
              <a:t>о</a:t>
            </a:r>
            <a:r>
              <a:rPr sz="1600" b="1" spc="-45" dirty="0">
                <a:latin typeface="Times New Roman"/>
                <a:cs typeface="Times New Roman"/>
              </a:rPr>
              <a:t>з</a:t>
            </a:r>
            <a:r>
              <a:rPr sz="1600" b="1" spc="-10" dirty="0">
                <a:latin typeface="Times New Roman"/>
                <a:cs typeface="Times New Roman"/>
              </a:rPr>
              <a:t>ме</a:t>
            </a:r>
            <a:r>
              <a:rPr sz="1600" b="1" spc="-45" dirty="0">
                <a:latin typeface="Times New Roman"/>
                <a:cs typeface="Times New Roman"/>
              </a:rPr>
              <a:t>з</a:t>
            </a:r>
            <a:r>
              <a:rPr sz="1600" b="1" spc="-10" dirty="0">
                <a:latin typeface="Times New Roman"/>
                <a:cs typeface="Times New Roman"/>
              </a:rPr>
              <a:t>д</a:t>
            </a:r>
            <a:r>
              <a:rPr sz="1600" b="1" dirty="0">
                <a:latin typeface="Times New Roman"/>
                <a:cs typeface="Times New Roman"/>
              </a:rPr>
              <a:t>н</a:t>
            </a:r>
            <a:r>
              <a:rPr sz="1600" b="1" spc="-10" dirty="0">
                <a:latin typeface="Times New Roman"/>
                <a:cs typeface="Times New Roman"/>
              </a:rPr>
              <a:t>ые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7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</a:t>
            </a:r>
            <a:r>
              <a:rPr sz="1600" b="1" spc="-5" dirty="0">
                <a:latin typeface="Times New Roman"/>
                <a:cs typeface="Times New Roman"/>
              </a:rPr>
              <a:t>ос</a:t>
            </a:r>
            <a:r>
              <a:rPr sz="1600" b="1" spc="-50" dirty="0">
                <a:latin typeface="Times New Roman"/>
                <a:cs typeface="Times New Roman"/>
              </a:rPr>
              <a:t>т</a:t>
            </a:r>
            <a:r>
              <a:rPr sz="1600" b="1" spc="-10" dirty="0">
                <a:latin typeface="Times New Roman"/>
                <a:cs typeface="Times New Roman"/>
              </a:rPr>
              <a:t>уп</a:t>
            </a:r>
            <a:r>
              <a:rPr sz="1600" b="1" spc="-5" dirty="0">
                <a:latin typeface="Times New Roman"/>
                <a:cs typeface="Times New Roman"/>
              </a:rPr>
              <a:t>л</a:t>
            </a:r>
            <a:r>
              <a:rPr sz="1600" b="1" spc="-10" dirty="0">
                <a:latin typeface="Times New Roman"/>
                <a:cs typeface="Times New Roman"/>
              </a:rPr>
              <a:t>ен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5" dirty="0">
                <a:latin typeface="Times New Roman"/>
                <a:cs typeface="Times New Roman"/>
              </a:rPr>
              <a:t>я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ци</a:t>
            </a:r>
            <a:r>
              <a:rPr sz="1600" spc="-10" dirty="0">
                <a:latin typeface="Times New Roman"/>
                <a:cs typeface="Times New Roman"/>
              </a:rPr>
              <a:t>и,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с</a:t>
            </a:r>
            <a:r>
              <a:rPr sz="1600" spc="-45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енц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и,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с</a:t>
            </a:r>
            <a:r>
              <a:rPr sz="1600" spc="-45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и,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ин</a:t>
            </a:r>
            <a:r>
              <a:rPr sz="1600" spc="-10" dirty="0">
                <a:latin typeface="Times New Roman"/>
                <a:cs typeface="Times New Roman"/>
              </a:rPr>
              <a:t>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</a:t>
            </a:r>
            <a:r>
              <a:rPr sz="1600" spc="-45" dirty="0">
                <a:latin typeface="Times New Roman"/>
                <a:cs typeface="Times New Roman"/>
              </a:rPr>
              <a:t>ж</a:t>
            </a:r>
            <a:r>
              <a:rPr sz="1600" dirty="0">
                <a:latin typeface="Times New Roman"/>
                <a:cs typeface="Times New Roman"/>
              </a:rPr>
              <a:t>б</a:t>
            </a:r>
            <a:r>
              <a:rPr sz="1600" spc="-105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тн</a:t>
            </a:r>
            <a:r>
              <a:rPr sz="1600" spc="-10" dirty="0">
                <a:latin typeface="Times New Roman"/>
                <a:cs typeface="Times New Roman"/>
              </a:rPr>
              <a:t>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ран</a:t>
            </a:r>
            <a:r>
              <a:rPr sz="1600" spc="0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фе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spc="-15" dirty="0">
                <a:latin typeface="Times New Roman"/>
                <a:cs typeface="Times New Roman"/>
              </a:rPr>
              <a:t>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85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д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их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</a:t>
            </a:r>
            <a:r>
              <a:rPr sz="1600" spc="-105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, </a:t>
            </a:r>
            <a:r>
              <a:rPr sz="1600" spc="-35" dirty="0">
                <a:latin typeface="Times New Roman"/>
                <a:cs typeface="Times New Roman"/>
              </a:rPr>
              <a:t>б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з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0" dirty="0">
                <a:latin typeface="Times New Roman"/>
                <a:cs typeface="Times New Roman"/>
              </a:rPr>
              <a:t>з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0" dirty="0">
                <a:latin typeface="Times New Roman"/>
                <a:cs typeface="Times New Roman"/>
              </a:rPr>
              <a:t>е</a:t>
            </a:r>
            <a:r>
              <a:rPr sz="1600" spc="-30" dirty="0">
                <a:latin typeface="Times New Roman"/>
                <a:cs typeface="Times New Roman"/>
              </a:rPr>
              <a:t>з</a:t>
            </a:r>
            <a:r>
              <a:rPr sz="1600" spc="-10" dirty="0">
                <a:latin typeface="Times New Roman"/>
                <a:cs typeface="Times New Roman"/>
              </a:rPr>
              <a:t>дные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т юридич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ских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физич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ских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ц,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чис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ро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льные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2984" y="3735322"/>
            <a:ext cx="734568" cy="3087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355" y="3628642"/>
            <a:ext cx="981456" cy="32293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1374" y="3948789"/>
            <a:ext cx="381000" cy="2692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28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ды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2884" y="0"/>
            <a:ext cx="5696712" cy="123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0503" y="0"/>
            <a:ext cx="5647944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5829">
              <a:lnSpc>
                <a:spcPct val="100000"/>
              </a:lnSpc>
            </a:pPr>
            <a:r>
              <a:rPr sz="3600" dirty="0"/>
              <a:t>ОСНОВНЫЕ</a:t>
            </a:r>
            <a:r>
              <a:rPr sz="3600" spc="15" dirty="0"/>
              <a:t> </a:t>
            </a:r>
            <a:r>
              <a:rPr sz="3600" dirty="0"/>
              <a:t>ПОНЯТИЯ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2996183" y="1534667"/>
            <a:ext cx="8281670" cy="4351020"/>
          </a:xfrm>
          <a:custGeom>
            <a:avLst/>
            <a:gdLst/>
            <a:ahLst/>
            <a:cxnLst/>
            <a:rect l="l" t="t" r="r" b="b"/>
            <a:pathLst>
              <a:path w="8281670" h="4351020">
                <a:moveTo>
                  <a:pt x="0" y="4351020"/>
                </a:moveTo>
                <a:lnTo>
                  <a:pt x="8281416" y="4351020"/>
                </a:lnTo>
                <a:lnTo>
                  <a:pt x="8281416" y="0"/>
                </a:lnTo>
                <a:lnTo>
                  <a:pt x="0" y="0"/>
                </a:lnTo>
                <a:lnTo>
                  <a:pt x="0" y="4351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6183" y="1534667"/>
            <a:ext cx="8281670" cy="4351020"/>
          </a:xfrm>
          <a:custGeom>
            <a:avLst/>
            <a:gdLst/>
            <a:ahLst/>
            <a:cxnLst/>
            <a:rect l="l" t="t" r="r" b="b"/>
            <a:pathLst>
              <a:path w="8281670" h="4351020">
                <a:moveTo>
                  <a:pt x="0" y="4351020"/>
                </a:moveTo>
                <a:lnTo>
                  <a:pt x="8281416" y="4351020"/>
                </a:lnTo>
                <a:lnTo>
                  <a:pt x="8281416" y="0"/>
                </a:lnTo>
                <a:lnTo>
                  <a:pt x="0" y="0"/>
                </a:lnTo>
                <a:lnTo>
                  <a:pt x="0" y="4351020"/>
                </a:lnTo>
                <a:close/>
              </a:path>
            </a:pathLst>
          </a:custGeom>
          <a:ln w="15239">
            <a:solidFill>
              <a:srgbClr val="95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4923" y="1608002"/>
            <a:ext cx="1721485" cy="135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000"/>
              </a:lnSpc>
              <a:tabLst>
                <a:tab pos="1361440" algn="l"/>
              </a:tabLst>
            </a:pPr>
            <a:r>
              <a:rPr sz="2000" b="1" dirty="0">
                <a:latin typeface="Times New Roman"/>
                <a:cs typeface="Times New Roman"/>
              </a:rPr>
              <a:t>Д</a:t>
            </a:r>
            <a:r>
              <a:rPr sz="2000" b="1" spc="-20" dirty="0">
                <a:latin typeface="Times New Roman"/>
                <a:cs typeface="Times New Roman"/>
              </a:rPr>
              <a:t>о</a:t>
            </a:r>
            <a:r>
              <a:rPr sz="2000" b="1" spc="10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ации	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30" dirty="0">
                <a:latin typeface="Times New Roman"/>
                <a:cs typeface="Times New Roman"/>
              </a:rPr>
              <a:t>б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10" dirty="0">
                <a:latin typeface="Times New Roman"/>
                <a:cs typeface="Times New Roman"/>
              </a:rPr>
              <a:t>е</a:t>
            </a:r>
            <a:r>
              <a:rPr sz="2000" spc="-4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но</a:t>
            </a:r>
            <a:r>
              <a:rPr sz="2000" dirty="0">
                <a:latin typeface="Times New Roman"/>
                <a:cs typeface="Times New Roman"/>
              </a:rPr>
              <a:t>й ис</a:t>
            </a:r>
            <a:r>
              <a:rPr sz="2000" spc="-10" dirty="0">
                <a:latin typeface="Times New Roman"/>
                <a:cs typeface="Times New Roman"/>
              </a:rPr>
              <a:t>п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2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я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1580515" algn="l"/>
              </a:tabLst>
            </a:pPr>
            <a:r>
              <a:rPr sz="2000" b="1" spc="-55" dirty="0">
                <a:latin typeface="Times New Roman"/>
                <a:cs typeface="Times New Roman"/>
              </a:rPr>
              <a:t>С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-15" dirty="0">
                <a:latin typeface="Times New Roman"/>
                <a:cs typeface="Times New Roman"/>
              </a:rPr>
              <a:t>б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20" dirty="0">
                <a:latin typeface="Times New Roman"/>
                <a:cs typeface="Times New Roman"/>
              </a:rPr>
              <a:t>е</a:t>
            </a:r>
            <a:r>
              <a:rPr sz="2000" b="1" dirty="0">
                <a:latin typeface="Times New Roman"/>
                <a:cs typeface="Times New Roman"/>
              </a:rPr>
              <a:t>нц</a:t>
            </a:r>
            <a:r>
              <a:rPr sz="2000" b="1" spc="-10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и	</a:t>
            </a: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5209" y="1608002"/>
            <a:ext cx="1911985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ме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б</a:t>
            </a:r>
            <a:r>
              <a:rPr sz="2000" spc="-10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тн</a:t>
            </a:r>
            <a:r>
              <a:rPr sz="2000" spc="-10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344805" algn="l"/>
              </a:tabLst>
            </a:pP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30" dirty="0">
                <a:latin typeface="Times New Roman"/>
                <a:cs typeface="Times New Roman"/>
              </a:rPr>
              <a:t>б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оз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8898" y="1608002"/>
            <a:ext cx="1402715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ран</a:t>
            </a:r>
            <a:r>
              <a:rPr sz="2000" spc="3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фе</a:t>
            </a:r>
            <a:r>
              <a:rPr sz="2000" spc="-2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ты,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949325" algn="l"/>
              </a:tabLst>
            </a:pP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нов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-30" dirty="0">
                <a:latin typeface="Times New Roman"/>
                <a:cs typeface="Times New Roman"/>
              </a:rPr>
              <a:t>б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5655" y="1608002"/>
            <a:ext cx="2784475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>
              <a:lnSpc>
                <a:spcPct val="100000"/>
              </a:lnSpc>
              <a:tabLst>
                <a:tab pos="2519680" algn="l"/>
              </a:tabLst>
            </a:pPr>
            <a:r>
              <a:rPr sz="2000" dirty="0">
                <a:latin typeface="Times New Roman"/>
                <a:cs typeface="Times New Roman"/>
              </a:rPr>
              <a:t>пр</a:t>
            </a:r>
            <a:r>
              <a:rPr sz="2000" spc="-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ля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мые	</a:t>
            </a:r>
            <a:r>
              <a:rPr sz="2000" spc="10" dirty="0"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1684655" algn="l"/>
                <a:tab pos="2505710" algn="l"/>
              </a:tabLst>
            </a:pP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но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целей	</a:t>
            </a:r>
            <a:r>
              <a:rPr sz="2000" spc="-10" dirty="0">
                <a:latin typeface="Times New Roman"/>
                <a:cs typeface="Times New Roman"/>
              </a:rPr>
              <a:t>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4665" y="2687248"/>
            <a:ext cx="612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16760" algn="l"/>
                <a:tab pos="3676650" algn="l"/>
                <a:tab pos="5874385" algn="l"/>
              </a:tabLst>
            </a:pPr>
            <a:r>
              <a:rPr sz="2000" dirty="0">
                <a:latin typeface="Times New Roman"/>
                <a:cs typeface="Times New Roman"/>
              </a:rPr>
              <a:t>ме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б</a:t>
            </a:r>
            <a:r>
              <a:rPr sz="2000" spc="-10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етн</a:t>
            </a:r>
            <a:r>
              <a:rPr sz="2000" spc="-10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1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фе</a:t>
            </a:r>
            <a:r>
              <a:rPr sz="2000" spc="-2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ты,	пр</a:t>
            </a:r>
            <a:r>
              <a:rPr sz="2000" spc="-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ля</a:t>
            </a:r>
            <a:r>
              <a:rPr sz="2000" spc="-10" dirty="0">
                <a:latin typeface="Times New Roman"/>
                <a:cs typeface="Times New Roman"/>
              </a:rPr>
              <a:t>ем</a:t>
            </a:r>
            <a:r>
              <a:rPr sz="2000" dirty="0">
                <a:latin typeface="Times New Roman"/>
                <a:cs typeface="Times New Roman"/>
              </a:rPr>
              <a:t>ые	</a:t>
            </a:r>
            <a:r>
              <a:rPr sz="2000" spc="-5" dirty="0">
                <a:latin typeface="Times New Roman"/>
                <a:cs typeface="Times New Roman"/>
              </a:rPr>
              <a:t>из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4923" y="3013384"/>
            <a:ext cx="8125459" cy="276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07100"/>
              </a:lnSpc>
            </a:pPr>
            <a:r>
              <a:rPr sz="2000" dirty="0">
                <a:latin typeface="Times New Roman"/>
                <a:cs typeface="Times New Roman"/>
              </a:rPr>
              <a:t>ф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дер</a:t>
            </a:r>
            <a:r>
              <a:rPr sz="2000" spc="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(ил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) 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2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стно</a:t>
            </a:r>
            <a:r>
              <a:rPr sz="2000" spc="-5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spc="-9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ов 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ис</a:t>
            </a:r>
            <a:r>
              <a:rPr sz="2000" spc="-10" dirty="0">
                <a:latin typeface="Times New Roman"/>
                <a:cs typeface="Times New Roman"/>
              </a:rPr>
              <a:t>п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ение 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нных </a:t>
            </a:r>
            <a:r>
              <a:rPr sz="2000" spc="-55" dirty="0">
                <a:latin typeface="Times New Roman"/>
                <a:cs typeface="Times New Roman"/>
              </a:rPr>
              <a:t>г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с</a:t>
            </a:r>
            <a:r>
              <a:rPr sz="2000" spc="-13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дарст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ых п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3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4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чи</a:t>
            </a:r>
            <a:r>
              <a:rPr sz="2000" spc="-10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7000"/>
              </a:lnSpc>
              <a:spcBef>
                <a:spcPts val="805"/>
              </a:spcBef>
            </a:pPr>
            <a:r>
              <a:rPr sz="2000" b="1" spc="-55" dirty="0">
                <a:latin typeface="Times New Roman"/>
                <a:cs typeface="Times New Roman"/>
              </a:rPr>
              <a:t>С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-15" dirty="0">
                <a:latin typeface="Times New Roman"/>
                <a:cs typeface="Times New Roman"/>
              </a:rPr>
              <a:t>б</a:t>
            </a:r>
            <a:r>
              <a:rPr sz="2000" b="1" dirty="0">
                <a:latin typeface="Times New Roman"/>
                <a:cs typeface="Times New Roman"/>
              </a:rPr>
              <a:t>си</a:t>
            </a:r>
            <a:r>
              <a:rPr sz="2000" b="1" spc="-10" dirty="0">
                <a:latin typeface="Times New Roman"/>
                <a:cs typeface="Times New Roman"/>
              </a:rPr>
              <a:t>д</a:t>
            </a:r>
            <a:r>
              <a:rPr sz="2000" b="1" dirty="0">
                <a:latin typeface="Times New Roman"/>
                <a:cs typeface="Times New Roman"/>
              </a:rPr>
              <a:t>ии    </a:t>
            </a:r>
            <a:r>
              <a:rPr sz="2000" b="1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   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spc="-9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4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етн</a:t>
            </a:r>
            <a:r>
              <a:rPr sz="2000" spc="-10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е    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ран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фе</a:t>
            </a:r>
            <a:r>
              <a:rPr sz="2000" spc="-2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ты,    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ляе</a:t>
            </a:r>
            <a:r>
              <a:rPr sz="2000" spc="5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ые    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 </a:t>
            </a:r>
            <a:r>
              <a:rPr sz="2000" dirty="0">
                <a:latin typeface="Times New Roman"/>
                <a:cs typeface="Times New Roman"/>
              </a:rPr>
              <a:t>ф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дер</a:t>
            </a:r>
            <a:r>
              <a:rPr sz="2000" spc="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  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(ил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)  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ла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тно</a:t>
            </a:r>
            <a:r>
              <a:rPr sz="2000" spc="-5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  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spc="-9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ов  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  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софи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 ра</a:t>
            </a:r>
            <a:r>
              <a:rPr sz="2000" spc="-25" dirty="0">
                <a:latin typeface="Times New Roman"/>
                <a:cs typeface="Times New Roman"/>
              </a:rPr>
              <a:t>с</a:t>
            </a:r>
            <a:r>
              <a:rPr sz="2000" spc="-70" dirty="0">
                <a:latin typeface="Times New Roman"/>
                <a:cs typeface="Times New Roman"/>
              </a:rPr>
              <a:t>х</a:t>
            </a:r>
            <a:r>
              <a:rPr sz="2000" spc="-6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ст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ых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</a:t>
            </a:r>
            <a:r>
              <a:rPr sz="2000" spc="-100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35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3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7000"/>
              </a:lnSpc>
              <a:spcBef>
                <a:spcPts val="805"/>
              </a:spcBef>
            </a:pPr>
            <a:r>
              <a:rPr sz="2000" b="1" spc="-20" dirty="0">
                <a:latin typeface="Times New Roman"/>
                <a:cs typeface="Times New Roman"/>
              </a:rPr>
              <a:t>М</a:t>
            </a:r>
            <a:r>
              <a:rPr sz="2000" b="1" dirty="0">
                <a:latin typeface="Times New Roman"/>
                <a:cs typeface="Times New Roman"/>
              </a:rPr>
              <a:t>е</a:t>
            </a:r>
            <a:r>
              <a:rPr sz="2000" b="1" spc="-40" dirty="0">
                <a:latin typeface="Times New Roman"/>
                <a:cs typeface="Times New Roman"/>
              </a:rPr>
              <a:t>ж</a:t>
            </a:r>
            <a:r>
              <a:rPr sz="2000" b="1" dirty="0">
                <a:latin typeface="Times New Roman"/>
                <a:cs typeface="Times New Roman"/>
              </a:rPr>
              <a:t>б</a:t>
            </a:r>
            <a:r>
              <a:rPr sz="2000" b="1" spc="-110" dirty="0">
                <a:latin typeface="Times New Roman"/>
                <a:cs typeface="Times New Roman"/>
              </a:rPr>
              <a:t>ю</a:t>
            </a:r>
            <a:r>
              <a:rPr sz="2000" b="1" spc="-10" dirty="0">
                <a:latin typeface="Times New Roman"/>
                <a:cs typeface="Times New Roman"/>
              </a:rPr>
              <a:t>д</a:t>
            </a:r>
            <a:r>
              <a:rPr sz="2000" b="1" spc="-40" dirty="0">
                <a:latin typeface="Times New Roman"/>
                <a:cs typeface="Times New Roman"/>
              </a:rPr>
              <a:t>ж</a:t>
            </a:r>
            <a:r>
              <a:rPr sz="2000" b="1" dirty="0">
                <a:latin typeface="Times New Roman"/>
                <a:cs typeface="Times New Roman"/>
              </a:rPr>
              <a:t>е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spc="5" dirty="0">
                <a:latin typeface="Times New Roman"/>
                <a:cs typeface="Times New Roman"/>
              </a:rPr>
              <a:t>н</a:t>
            </a:r>
            <a:r>
              <a:rPr sz="2000" b="1" dirty="0">
                <a:latin typeface="Times New Roman"/>
                <a:cs typeface="Times New Roman"/>
              </a:rPr>
              <a:t>ые   </a:t>
            </a:r>
            <a:r>
              <a:rPr sz="2000" b="1" spc="-185" dirty="0">
                <a:latin typeface="Times New Roman"/>
                <a:cs typeface="Times New Roman"/>
              </a:rPr>
              <a:t> </a:t>
            </a:r>
            <a:r>
              <a:rPr sz="2000" b="1" spc="10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р</a:t>
            </a:r>
            <a:r>
              <a:rPr sz="2000" b="1" spc="5" dirty="0">
                <a:latin typeface="Times New Roman"/>
                <a:cs typeface="Times New Roman"/>
              </a:rPr>
              <a:t>а</a:t>
            </a:r>
            <a:r>
              <a:rPr sz="2000" b="1" dirty="0">
                <a:latin typeface="Times New Roman"/>
                <a:cs typeface="Times New Roman"/>
              </a:rPr>
              <a:t>н</a:t>
            </a:r>
            <a:r>
              <a:rPr sz="2000" b="1" spc="-20" dirty="0">
                <a:latin typeface="Times New Roman"/>
                <a:cs typeface="Times New Roman"/>
              </a:rPr>
              <a:t>сф</a:t>
            </a:r>
            <a:r>
              <a:rPr sz="2000" b="1" spc="5" dirty="0">
                <a:latin typeface="Times New Roman"/>
                <a:cs typeface="Times New Roman"/>
              </a:rPr>
              <a:t>е</a:t>
            </a:r>
            <a:r>
              <a:rPr sz="2000" b="1" spc="-25" dirty="0">
                <a:latin typeface="Times New Roman"/>
                <a:cs typeface="Times New Roman"/>
              </a:rPr>
              <a:t>р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ы   </a:t>
            </a:r>
            <a:r>
              <a:rPr sz="2000" b="1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  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ср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ст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а,   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</a:t>
            </a:r>
            <a:r>
              <a:rPr sz="2000" spc="-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ляемые   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 б</a:t>
            </a:r>
            <a:r>
              <a:rPr sz="2000" spc="-10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30" dirty="0">
                <a:latin typeface="Times New Roman"/>
                <a:cs typeface="Times New Roman"/>
              </a:rPr>
              <a:t>т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</a:t>
            </a:r>
            <a:r>
              <a:rPr sz="2000" spc="-10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25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етн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й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темы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Ф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2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65" dirty="0">
                <a:latin typeface="Times New Roman"/>
                <a:cs typeface="Times New Roman"/>
              </a:rPr>
              <a:t>г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му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spc="-9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3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spc="-9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етной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темы </a:t>
            </a:r>
            <a:r>
              <a:rPr sz="2000" spc="-3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Ф.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484" y="1525524"/>
            <a:ext cx="3357372" cy="4361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4392" y="1650492"/>
            <a:ext cx="464819" cy="4117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1992" y="1496567"/>
            <a:ext cx="856488" cy="4469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57803" y="1776171"/>
            <a:ext cx="330200" cy="3914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Без</a:t>
            </a:r>
            <a:r>
              <a:rPr sz="2400" b="1" spc="-20" dirty="0">
                <a:latin typeface="Times New Roman"/>
                <a:cs typeface="Times New Roman"/>
              </a:rPr>
              <a:t>в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-45" dirty="0">
                <a:latin typeface="Times New Roman"/>
                <a:cs typeface="Times New Roman"/>
              </a:rPr>
              <a:t>з</a:t>
            </a:r>
            <a:r>
              <a:rPr sz="2400" b="1" dirty="0">
                <a:latin typeface="Times New Roman"/>
                <a:cs typeface="Times New Roman"/>
              </a:rPr>
              <a:t>ме</a:t>
            </a:r>
            <a:r>
              <a:rPr sz="2400" b="1" spc="-55" dirty="0">
                <a:latin typeface="Times New Roman"/>
                <a:cs typeface="Times New Roman"/>
              </a:rPr>
              <a:t>з</a:t>
            </a:r>
            <a:r>
              <a:rPr sz="2400" b="1" dirty="0">
                <a:latin typeface="Times New Roman"/>
                <a:cs typeface="Times New Roman"/>
              </a:rPr>
              <a:t>дн</a:t>
            </a:r>
            <a:r>
              <a:rPr sz="2400" b="1" spc="-10" dirty="0">
                <a:latin typeface="Times New Roman"/>
                <a:cs typeface="Times New Roman"/>
              </a:rPr>
              <a:t>ы</a:t>
            </a:r>
            <a:r>
              <a:rPr sz="2400" b="1" dirty="0">
                <a:latin typeface="Times New Roman"/>
                <a:cs typeface="Times New Roman"/>
              </a:rPr>
              <a:t>е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пос</a:t>
            </a:r>
            <a:r>
              <a:rPr sz="2400" b="1" spc="-40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упления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64"/>
            <a:ext cx="9721597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59"/>
            <a:ext cx="9686545" cy="987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4459" y="16764"/>
            <a:ext cx="1962911" cy="1027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19031" y="22859"/>
            <a:ext cx="1923287" cy="987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0235" y="16764"/>
            <a:ext cx="1921764" cy="1027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4807" y="22859"/>
            <a:ext cx="1917192" cy="987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ct val="100000"/>
              </a:lnSpc>
            </a:pPr>
            <a:r>
              <a:rPr sz="2800" spc="-25" dirty="0"/>
              <a:t>ОСНОВНЫЕ</a:t>
            </a:r>
            <a:r>
              <a:rPr sz="2800" spc="10" dirty="0"/>
              <a:t> </a:t>
            </a:r>
            <a:r>
              <a:rPr sz="2800" spc="-20" dirty="0"/>
              <a:t>ПОК</a:t>
            </a:r>
            <a:r>
              <a:rPr sz="2800" spc="-40" dirty="0"/>
              <a:t>А</a:t>
            </a:r>
            <a:r>
              <a:rPr sz="2800" spc="-15" dirty="0"/>
              <a:t>З</a:t>
            </a:r>
            <a:r>
              <a:rPr sz="2800" spc="-40" dirty="0"/>
              <a:t>А</a:t>
            </a:r>
            <a:r>
              <a:rPr sz="2800" spc="-20" dirty="0"/>
              <a:t>ТЕЛИ</a:t>
            </a:r>
            <a:r>
              <a:rPr sz="2800" spc="40" dirty="0"/>
              <a:t> </a:t>
            </a:r>
            <a:r>
              <a:rPr sz="2800" spc="-20" dirty="0"/>
              <a:t>ИСПОЛНЕ</a:t>
            </a:r>
            <a:r>
              <a:rPr sz="2800" spc="-30" dirty="0"/>
              <a:t>Н</a:t>
            </a:r>
            <a:r>
              <a:rPr sz="2800" spc="-20" dirty="0"/>
              <a:t>ИЯ</a:t>
            </a:r>
            <a:r>
              <a:rPr sz="2800" spc="15" dirty="0"/>
              <a:t> </a:t>
            </a:r>
            <a:r>
              <a:rPr sz="2800" spc="-25" dirty="0"/>
              <a:t>БЮ</a:t>
            </a:r>
            <a:r>
              <a:rPr sz="2800" spc="-20" dirty="0"/>
              <a:t>ДЖЕТА,</a:t>
            </a:r>
            <a:r>
              <a:rPr sz="2800" spc="20" dirty="0"/>
              <a:t> </a:t>
            </a:r>
            <a:r>
              <a:rPr sz="2800" spc="-20" dirty="0"/>
              <a:t>ТЫСЯЧ</a:t>
            </a:r>
            <a:r>
              <a:rPr sz="2800" spc="20" dirty="0"/>
              <a:t> </a:t>
            </a:r>
            <a:r>
              <a:rPr sz="2800" spc="-20" dirty="0"/>
              <a:t>Р</a:t>
            </a:r>
            <a:r>
              <a:rPr sz="2800" spc="-35" dirty="0"/>
              <a:t>У</a:t>
            </a:r>
            <a:r>
              <a:rPr sz="2800" spc="-20" dirty="0"/>
              <a:t>Б</a:t>
            </a:r>
            <a:r>
              <a:rPr sz="2800" spc="-15" dirty="0"/>
              <a:t>Л</a:t>
            </a:r>
            <a:r>
              <a:rPr sz="2800" spc="-20" dirty="0"/>
              <a:t>ЕЙ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1572767" y="931163"/>
            <a:ext cx="7866888" cy="496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42614" y="6017430"/>
            <a:ext cx="4711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8393" y="6017430"/>
            <a:ext cx="460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Фа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98420" y="156514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60591" y="1559052"/>
            <a:ext cx="90170" cy="216535"/>
          </a:xfrm>
          <a:custGeom>
            <a:avLst/>
            <a:gdLst/>
            <a:ahLst/>
            <a:cxnLst/>
            <a:rect l="l" t="t" r="r" b="b"/>
            <a:pathLst>
              <a:path w="90170" h="216535">
                <a:moveTo>
                  <a:pt x="89915" y="216408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9876" y="1478280"/>
            <a:ext cx="266700" cy="216535"/>
          </a:xfrm>
          <a:custGeom>
            <a:avLst/>
            <a:gdLst/>
            <a:ahLst/>
            <a:cxnLst/>
            <a:rect l="l" t="t" r="r" b="b"/>
            <a:pathLst>
              <a:path w="266700" h="216535">
                <a:moveTo>
                  <a:pt x="0" y="216408"/>
                </a:moveTo>
                <a:lnTo>
                  <a:pt x="2667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41464" y="1571244"/>
            <a:ext cx="342900" cy="2286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0" y="228600"/>
                </a:moveTo>
                <a:lnTo>
                  <a:pt x="3429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05000" y="1385644"/>
            <a:ext cx="9921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1610,2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20415" y="1299665"/>
            <a:ext cx="7683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2705,7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1961" y="1294077"/>
            <a:ext cx="7683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2246,0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43953" y="1306904"/>
            <a:ext cx="8255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32282,3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72355" y="5500115"/>
            <a:ext cx="304800" cy="165100"/>
          </a:xfrm>
          <a:custGeom>
            <a:avLst/>
            <a:gdLst/>
            <a:ahLst/>
            <a:cxnLst/>
            <a:rect l="l" t="t" r="r" b="b"/>
            <a:pathLst>
              <a:path w="304800" h="165100">
                <a:moveTo>
                  <a:pt x="0" y="164591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2419" y="5484876"/>
            <a:ext cx="342900" cy="215265"/>
          </a:xfrm>
          <a:custGeom>
            <a:avLst/>
            <a:gdLst/>
            <a:ahLst/>
            <a:cxnLst/>
            <a:rect l="l" t="t" r="r" b="b"/>
            <a:pathLst>
              <a:path w="342900" h="215264">
                <a:moveTo>
                  <a:pt x="0" y="214884"/>
                </a:moveTo>
                <a:lnTo>
                  <a:pt x="3429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91000" y="5235912"/>
            <a:ext cx="69875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1095,5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57070" y="5220037"/>
            <a:ext cx="6172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Times New Roman"/>
                <a:cs typeface="Times New Roman"/>
              </a:rPr>
              <a:t>36,3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752076" y="3179064"/>
            <a:ext cx="121920" cy="120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52076" y="3505200"/>
            <a:ext cx="121920" cy="121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52076" y="3832859"/>
            <a:ext cx="121920" cy="120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913569" y="3123322"/>
            <a:ext cx="99123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1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Доходы Расходы Дефицит/ профицит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64397" cy="1182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224773" cy="1144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44483" y="0"/>
            <a:ext cx="2301239" cy="1182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0580" y="0"/>
            <a:ext cx="2255520" cy="1144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25811" y="0"/>
            <a:ext cx="2266188" cy="1182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1907" y="0"/>
            <a:ext cx="2260092" cy="1144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sz="3300" dirty="0"/>
              <a:t>ИСПОЛНЕНИЕ БЮДЖЕТА ПО</a:t>
            </a:r>
            <a:r>
              <a:rPr sz="3300" spc="10" dirty="0"/>
              <a:t> </a:t>
            </a:r>
            <a:r>
              <a:rPr sz="3300" dirty="0"/>
              <a:t>ДОХОДА</a:t>
            </a:r>
            <a:r>
              <a:rPr sz="3300" spc="-10" dirty="0"/>
              <a:t>М</a:t>
            </a:r>
            <a:r>
              <a:rPr sz="3300" dirty="0"/>
              <a:t>,</a:t>
            </a:r>
            <a:r>
              <a:rPr sz="3300" spc="40" dirty="0"/>
              <a:t> </a:t>
            </a:r>
            <a:r>
              <a:rPr sz="3300" dirty="0"/>
              <a:t>ТЫ</a:t>
            </a:r>
            <a:r>
              <a:rPr sz="3300" spc="-10" dirty="0"/>
              <a:t>С</a:t>
            </a:r>
            <a:r>
              <a:rPr sz="3300" dirty="0"/>
              <a:t>ЯЧ</a:t>
            </a:r>
            <a:r>
              <a:rPr sz="3300" spc="25" dirty="0"/>
              <a:t> </a:t>
            </a:r>
            <a:r>
              <a:rPr sz="3300" dirty="0"/>
              <a:t>РУБЛЕЙ</a:t>
            </a:r>
            <a:endParaRPr sz="3300"/>
          </a:p>
        </p:txBody>
      </p:sp>
      <p:sp>
        <p:nvSpPr>
          <p:cNvPr id="9" name="object 9"/>
          <p:cNvSpPr/>
          <p:nvPr/>
        </p:nvSpPr>
        <p:spPr>
          <a:xfrm>
            <a:off x="1515936" y="1108641"/>
            <a:ext cx="6316979" cy="50032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39389" y="6185129"/>
            <a:ext cx="4711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ан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8921" y="6185129"/>
            <a:ext cx="460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Фа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14016" y="5010911"/>
            <a:ext cx="90170" cy="165100"/>
          </a:xfrm>
          <a:custGeom>
            <a:avLst/>
            <a:gdLst/>
            <a:ahLst/>
            <a:cxnLst/>
            <a:rect l="l" t="t" r="r" b="b"/>
            <a:pathLst>
              <a:path w="90169" h="165100">
                <a:moveTo>
                  <a:pt x="89916" y="164592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6859" y="4920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01139" y="4746953"/>
            <a:ext cx="711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6705,4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3602" y="4657545"/>
            <a:ext cx="6540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7351,3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9494" y="5543345"/>
            <a:ext cx="5397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586,7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63310" y="5540906"/>
            <a:ext cx="5397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576</a:t>
            </a: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71900" y="1327403"/>
            <a:ext cx="24765" cy="166370"/>
          </a:xfrm>
          <a:custGeom>
            <a:avLst/>
            <a:gdLst/>
            <a:ahLst/>
            <a:cxnLst/>
            <a:rect l="l" t="t" r="r" b="b"/>
            <a:pathLst>
              <a:path w="24764" h="166369">
                <a:moveTo>
                  <a:pt x="0" y="166115"/>
                </a:moveTo>
                <a:lnTo>
                  <a:pt x="24384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24828" y="1394460"/>
            <a:ext cx="76200" cy="190500"/>
          </a:xfrm>
          <a:custGeom>
            <a:avLst/>
            <a:gdLst/>
            <a:ahLst/>
            <a:cxnLst/>
            <a:rect l="l" t="t" r="r" b="b"/>
            <a:pathLst>
              <a:path w="76200" h="190500">
                <a:moveTo>
                  <a:pt x="0" y="190500"/>
                </a:moveTo>
                <a:lnTo>
                  <a:pt x="762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27272" y="1063064"/>
            <a:ext cx="7683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4318,1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32016" y="1129621"/>
            <a:ext cx="7696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4318,1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54340" y="3364991"/>
            <a:ext cx="109727" cy="109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54340" y="3665220"/>
            <a:ext cx="109727" cy="1082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54340" y="3963923"/>
            <a:ext cx="109727" cy="1082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194293" y="3317215"/>
            <a:ext cx="2473960" cy="82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700"/>
              </a:lnSpc>
            </a:pP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овые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ды Нен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ло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овые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6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ды Б</a:t>
            </a:r>
            <a:r>
              <a:rPr sz="1600" spc="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600" spc="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дные п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ения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9763" y="0"/>
            <a:ext cx="9902952" cy="123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7383" y="0"/>
            <a:ext cx="9854184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71625" y="294080"/>
            <a:ext cx="904748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76900" algn="l"/>
                <a:tab pos="6499860" algn="l"/>
              </a:tabLst>
            </a:pP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ИСПОЛНЕНИЕ</a:t>
            </a:r>
            <a:r>
              <a:rPr sz="36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БЮДЖЕТА	ПО	ДОХОДАМ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2875" y="719327"/>
            <a:ext cx="4102608" cy="1112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8488" y="1231391"/>
            <a:ext cx="2689860" cy="981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74180" y="719327"/>
            <a:ext cx="4501896" cy="1112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80959" y="1231391"/>
            <a:ext cx="2689859" cy="981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8292" y="2199132"/>
            <a:ext cx="1571244" cy="2542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2391" y="3084576"/>
            <a:ext cx="2695956" cy="2171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0407" y="2199132"/>
            <a:ext cx="1443228" cy="15712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3720" y="2199132"/>
            <a:ext cx="89916" cy="15712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7916" y="2215895"/>
            <a:ext cx="1493520" cy="24643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52016" y="3099816"/>
            <a:ext cx="2618232" cy="20954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778507" y="2215895"/>
            <a:ext cx="1367028" cy="14935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73810" y="1023216"/>
            <a:ext cx="3385820" cy="1682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ло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ые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ды,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тысяч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ру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endParaRPr sz="2800" dirty="0">
              <a:latin typeface="Times New Roman"/>
              <a:cs typeface="Times New Roman"/>
            </a:endParaRPr>
          </a:p>
          <a:p>
            <a:pPr marL="230504" algn="ctr">
              <a:lnSpc>
                <a:spcPct val="100000"/>
              </a:lnSpc>
              <a:spcBef>
                <a:spcPts val="620"/>
              </a:spcBef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4,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800" dirty="0">
              <a:latin typeface="Times New Roman"/>
              <a:cs typeface="Times New Roman"/>
            </a:endParaRPr>
          </a:p>
          <a:p>
            <a:pPr marL="480695">
              <a:lnSpc>
                <a:spcPct val="100000"/>
              </a:lnSpc>
              <a:spcBef>
                <a:spcPts val="995"/>
              </a:spcBef>
            </a:pP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1089,2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36383" y="1023216"/>
            <a:ext cx="3780154" cy="85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3200" spc="2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ло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овые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ды,</a:t>
            </a:r>
            <a:endParaRPr sz="32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тысяч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ру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6446" y="3072077"/>
            <a:ext cx="6540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993,6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8640" y="5196840"/>
            <a:ext cx="97536" cy="960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" y="5554979"/>
            <a:ext cx="97536" cy="960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" y="5914644"/>
            <a:ext cx="97536" cy="960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640" y="6272784"/>
            <a:ext cx="97536" cy="960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68832" y="4709107"/>
            <a:ext cx="5162550" cy="1752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4255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264</a:t>
            </a: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оги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ыл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68100"/>
              </a:lnSpc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оги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аб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ты,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сл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ги),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еа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емые на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терри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ории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Ф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оги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им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ст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400" spc="-12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400" spc="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00" spc="-10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ст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енная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54111" y="2148839"/>
            <a:ext cx="3032759" cy="30327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98764" y="2148839"/>
            <a:ext cx="914400" cy="15590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84148" y="2172143"/>
            <a:ext cx="2955035" cy="29550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18385" y="2164079"/>
            <a:ext cx="855154" cy="14813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42988" y="5228844"/>
            <a:ext cx="96011" cy="960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263765" y="4734126"/>
            <a:ext cx="3839845" cy="8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37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678,4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158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исп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ль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ания,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дя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ся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400" spc="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00" spc="-10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енной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ницип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ль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ной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бст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енн</a:t>
            </a:r>
            <a:r>
              <a:rPr sz="1400" spc="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ти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5" name="Объект 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05530221"/>
              </p:ext>
            </p:extLst>
          </p:nvPr>
        </p:nvGraphicFramePr>
        <p:xfrm>
          <a:off x="6566090" y="1442875"/>
          <a:ext cx="5391150" cy="390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361933" cy="1182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322309" cy="1144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2019" y="0"/>
            <a:ext cx="2301239" cy="1182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8116" y="0"/>
            <a:ext cx="2255520" cy="1144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23347" y="0"/>
            <a:ext cx="2168652" cy="1182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9443" y="0"/>
            <a:ext cx="2162555" cy="1144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95"/>
              </a:lnSpc>
            </a:pPr>
            <a:r>
              <a:rPr sz="3300" dirty="0"/>
              <a:t>ИСПОЛНЕНИЕ БЮДЖЕТА</a:t>
            </a:r>
            <a:r>
              <a:rPr sz="3300" spc="-5" dirty="0"/>
              <a:t> </a:t>
            </a:r>
            <a:r>
              <a:rPr sz="3300" dirty="0"/>
              <a:t>ПО</a:t>
            </a:r>
            <a:r>
              <a:rPr sz="3300" spc="10" dirty="0"/>
              <a:t> </a:t>
            </a:r>
            <a:r>
              <a:rPr sz="3300" dirty="0"/>
              <a:t>РА</a:t>
            </a:r>
            <a:r>
              <a:rPr sz="3300" spc="-15" dirty="0"/>
              <a:t>С</a:t>
            </a:r>
            <a:r>
              <a:rPr sz="3300" dirty="0"/>
              <a:t>ХОДА</a:t>
            </a:r>
            <a:r>
              <a:rPr sz="3300" spc="-15" dirty="0"/>
              <a:t>М</a:t>
            </a:r>
            <a:r>
              <a:rPr sz="3300" dirty="0"/>
              <a:t>,</a:t>
            </a:r>
            <a:r>
              <a:rPr sz="3300" spc="50" dirty="0"/>
              <a:t> </a:t>
            </a:r>
            <a:r>
              <a:rPr sz="3300" dirty="0"/>
              <a:t>ТЫ</a:t>
            </a:r>
            <a:r>
              <a:rPr sz="3300" spc="-10" dirty="0"/>
              <a:t>С</a:t>
            </a:r>
            <a:r>
              <a:rPr sz="3300" dirty="0"/>
              <a:t>ЯЧ</a:t>
            </a:r>
            <a:r>
              <a:rPr sz="3300" spc="25" dirty="0"/>
              <a:t> </a:t>
            </a:r>
            <a:r>
              <a:rPr sz="3300" dirty="0"/>
              <a:t>РУБЛЕЙ</a:t>
            </a:r>
            <a:endParaRPr sz="3300"/>
          </a:p>
        </p:txBody>
      </p:sp>
      <p:sp>
        <p:nvSpPr>
          <p:cNvPr id="9" name="object 9"/>
          <p:cNvSpPr/>
          <p:nvPr/>
        </p:nvSpPr>
        <p:spPr>
          <a:xfrm>
            <a:off x="842772" y="949452"/>
            <a:ext cx="2377440" cy="460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772" y="949452"/>
            <a:ext cx="2377440" cy="460375"/>
          </a:xfrm>
          <a:custGeom>
            <a:avLst/>
            <a:gdLst/>
            <a:ahLst/>
            <a:cxnLst/>
            <a:rect l="l" t="t" r="r" b="b"/>
            <a:pathLst>
              <a:path w="2377440" h="460375">
                <a:moveTo>
                  <a:pt x="0" y="460248"/>
                </a:moveTo>
                <a:lnTo>
                  <a:pt x="2377440" y="460248"/>
                </a:lnTo>
                <a:lnTo>
                  <a:pt x="2377440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9144">
            <a:solidFill>
              <a:srgbClr val="E1C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1683" y="1258824"/>
            <a:ext cx="1496567" cy="3947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4732" y="833627"/>
            <a:ext cx="1490471" cy="739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772" y="1409700"/>
            <a:ext cx="2377440" cy="10759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772" y="1409700"/>
            <a:ext cx="2377440" cy="1076325"/>
          </a:xfrm>
          <a:custGeom>
            <a:avLst/>
            <a:gdLst/>
            <a:ahLst/>
            <a:cxnLst/>
            <a:rect l="l" t="t" r="r" b="b"/>
            <a:pathLst>
              <a:path w="2377440" h="1076325">
                <a:moveTo>
                  <a:pt x="0" y="1075944"/>
                </a:moveTo>
                <a:lnTo>
                  <a:pt x="2377440" y="1075944"/>
                </a:lnTo>
                <a:lnTo>
                  <a:pt x="2377440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ln w="9144">
            <a:solidFill>
              <a:srgbClr val="E1C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2444" y="949452"/>
            <a:ext cx="2377440" cy="4602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52444" y="949452"/>
            <a:ext cx="2377440" cy="460375"/>
          </a:xfrm>
          <a:custGeom>
            <a:avLst/>
            <a:gdLst/>
            <a:ahLst/>
            <a:cxnLst/>
            <a:rect l="l" t="t" r="r" b="b"/>
            <a:pathLst>
              <a:path w="2377440" h="460375">
                <a:moveTo>
                  <a:pt x="0" y="460248"/>
                </a:moveTo>
                <a:lnTo>
                  <a:pt x="2377440" y="460248"/>
                </a:lnTo>
                <a:lnTo>
                  <a:pt x="2377440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9144">
            <a:solidFill>
              <a:srgbClr val="B7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98035" y="1258824"/>
            <a:ext cx="1286256" cy="3947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01084" y="833627"/>
            <a:ext cx="1280160" cy="7391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52444" y="1409700"/>
            <a:ext cx="2377440" cy="10759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52444" y="1409700"/>
            <a:ext cx="2377440" cy="1076325"/>
          </a:xfrm>
          <a:custGeom>
            <a:avLst/>
            <a:gdLst/>
            <a:ahLst/>
            <a:cxnLst/>
            <a:rect l="l" t="t" r="r" b="b"/>
            <a:pathLst>
              <a:path w="2377440" h="1076325">
                <a:moveTo>
                  <a:pt x="0" y="1075944"/>
                </a:moveTo>
                <a:lnTo>
                  <a:pt x="2377440" y="1075944"/>
                </a:lnTo>
                <a:lnTo>
                  <a:pt x="2377440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ln w="9144">
            <a:solidFill>
              <a:srgbClr val="B7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62115" y="949452"/>
            <a:ext cx="2377440" cy="4602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62115" y="949452"/>
            <a:ext cx="2377440" cy="460375"/>
          </a:xfrm>
          <a:custGeom>
            <a:avLst/>
            <a:gdLst/>
            <a:ahLst/>
            <a:cxnLst/>
            <a:rect l="l" t="t" r="r" b="b"/>
            <a:pathLst>
              <a:path w="2377440" h="460375">
                <a:moveTo>
                  <a:pt x="0" y="460248"/>
                </a:moveTo>
                <a:lnTo>
                  <a:pt x="2377440" y="460248"/>
                </a:lnTo>
                <a:lnTo>
                  <a:pt x="2377440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9144">
            <a:solidFill>
              <a:srgbClr val="A8C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02552" y="1258824"/>
            <a:ext cx="1496568" cy="3947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05600" y="833627"/>
            <a:ext cx="1490472" cy="7391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62115" y="1409700"/>
            <a:ext cx="2377440" cy="10759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62115" y="1409700"/>
            <a:ext cx="2377440" cy="1076325"/>
          </a:xfrm>
          <a:custGeom>
            <a:avLst/>
            <a:gdLst/>
            <a:ahLst/>
            <a:cxnLst/>
            <a:rect l="l" t="t" r="r" b="b"/>
            <a:pathLst>
              <a:path w="2377440" h="1076325">
                <a:moveTo>
                  <a:pt x="0" y="1075944"/>
                </a:moveTo>
                <a:lnTo>
                  <a:pt x="2377440" y="1075944"/>
                </a:lnTo>
                <a:lnTo>
                  <a:pt x="2377440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ln w="9144">
            <a:solidFill>
              <a:srgbClr val="A8C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71788" y="949452"/>
            <a:ext cx="2377440" cy="4602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71788" y="949452"/>
            <a:ext cx="2377440" cy="460375"/>
          </a:xfrm>
          <a:custGeom>
            <a:avLst/>
            <a:gdLst/>
            <a:ahLst/>
            <a:cxnLst/>
            <a:rect l="l" t="t" r="r" b="b"/>
            <a:pathLst>
              <a:path w="2377440" h="460375">
                <a:moveTo>
                  <a:pt x="0" y="460248"/>
                </a:moveTo>
                <a:lnTo>
                  <a:pt x="2377440" y="460248"/>
                </a:lnTo>
                <a:lnTo>
                  <a:pt x="2377440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9144">
            <a:solidFill>
              <a:srgbClr val="C2C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40595" y="1258824"/>
            <a:ext cx="1638300" cy="3947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43643" y="833627"/>
            <a:ext cx="1632203" cy="7391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525016" y="1055235"/>
            <a:ext cx="91052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2828290" algn="l"/>
                <a:tab pos="5433695" algn="l"/>
                <a:tab pos="8104505" algn="l"/>
              </a:tabLst>
            </a:pPr>
            <a:r>
              <a:rPr lang="ru-RU" sz="2000" dirty="0">
                <a:latin typeface="Century Gothic"/>
                <a:cs typeface="Century Gothic"/>
              </a:rPr>
              <a:t>9</a:t>
            </a:r>
            <a:r>
              <a:rPr sz="2000" dirty="0" smtClean="0">
                <a:latin typeface="Century Gothic"/>
                <a:cs typeface="Century Gothic"/>
              </a:rPr>
              <a:t> </a:t>
            </a:r>
            <a:r>
              <a:rPr lang="ru-RU" sz="2000" dirty="0" smtClean="0">
                <a:latin typeface="Century Gothic"/>
                <a:cs typeface="Century Gothic"/>
              </a:rPr>
              <a:t>080,3</a:t>
            </a:r>
            <a:r>
              <a:rPr sz="2000" dirty="0">
                <a:latin typeface="Century Gothic"/>
                <a:cs typeface="Century Gothic"/>
              </a:rPr>
              <a:t>	</a:t>
            </a:r>
            <a:r>
              <a:rPr sz="2000" dirty="0" smtClean="0">
                <a:latin typeface="Century Gothic"/>
                <a:cs typeface="Century Gothic"/>
              </a:rPr>
              <a:t>1</a:t>
            </a:r>
            <a:r>
              <a:rPr lang="ru-RU" sz="2000" dirty="0" smtClean="0">
                <a:latin typeface="Century Gothic"/>
                <a:cs typeface="Century Gothic"/>
              </a:rPr>
              <a:t>53,5</a:t>
            </a:r>
            <a:r>
              <a:rPr sz="2000" dirty="0">
                <a:latin typeface="Century Gothic"/>
                <a:cs typeface="Century Gothic"/>
              </a:rPr>
              <a:t>	</a:t>
            </a:r>
            <a:r>
              <a:rPr lang="ru-RU" sz="2000" dirty="0" smtClean="0">
                <a:latin typeface="Century Gothic"/>
                <a:cs typeface="Century Gothic"/>
              </a:rPr>
              <a:t>5795,9</a:t>
            </a:r>
            <a:r>
              <a:rPr sz="2000" dirty="0">
                <a:latin typeface="Century Gothic"/>
                <a:cs typeface="Century Gothic"/>
              </a:rPr>
              <a:t>	</a:t>
            </a:r>
            <a:r>
              <a:rPr lang="ru-RU" sz="2000" dirty="0" smtClean="0">
                <a:latin typeface="Century Gothic"/>
                <a:cs typeface="Century Gothic"/>
              </a:rPr>
              <a:t>5256,6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9190" y="1486002"/>
            <a:ext cx="216027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ts val="1789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Обще</a:t>
            </a:r>
            <a:r>
              <a:rPr sz="1600" spc="-45" dirty="0">
                <a:latin typeface="Times New Roman"/>
                <a:cs typeface="Times New Roman"/>
              </a:rPr>
              <a:t>г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с</a:t>
            </a:r>
            <a:r>
              <a:rPr sz="1600" spc="-114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да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ст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енные</a:t>
            </a:r>
            <a:endParaRPr sz="1600">
              <a:latin typeface="Times New Roman"/>
              <a:cs typeface="Times New Roman"/>
            </a:endParaRPr>
          </a:p>
          <a:p>
            <a:pPr marL="793115">
              <a:lnSpc>
                <a:spcPts val="1789"/>
              </a:lnSpc>
            </a:pP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опр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16426" y="1486002"/>
            <a:ext cx="1793239" cy="85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indent="-172085">
              <a:lnSpc>
                <a:spcPts val="1789"/>
              </a:lnSpc>
              <a:buFont typeface="Times New Roman"/>
              <a:buChar char="•"/>
              <a:tabLst>
                <a:tab pos="276860" algn="l"/>
              </a:tabLst>
            </a:pPr>
            <a:r>
              <a:rPr sz="1600" spc="-10" dirty="0">
                <a:latin typeface="Times New Roman"/>
                <a:cs typeface="Times New Roman"/>
              </a:rPr>
              <a:t>Национ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льная</a:t>
            </a:r>
            <a:endParaRPr sz="160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ts val="1660"/>
              </a:lnSpc>
              <a:spcBef>
                <a:spcPts val="140"/>
              </a:spcBef>
            </a:pPr>
            <a:r>
              <a:rPr sz="1600" spc="-35" dirty="0">
                <a:latin typeface="Times New Roman"/>
                <a:cs typeface="Times New Roman"/>
              </a:rPr>
              <a:t>б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spc="-20" dirty="0">
                <a:latin typeface="Times New Roman"/>
                <a:cs typeface="Times New Roman"/>
              </a:rPr>
              <a:t>з</a:t>
            </a:r>
            <a:r>
              <a:rPr sz="1600" spc="-10" dirty="0">
                <a:latin typeface="Times New Roman"/>
                <a:cs typeface="Times New Roman"/>
              </a:rPr>
              <a:t>опас</a:t>
            </a:r>
            <a:r>
              <a:rPr sz="1600" spc="-15" dirty="0">
                <a:latin typeface="Times New Roman"/>
                <a:cs typeface="Times New Roman"/>
              </a:rPr>
              <a:t>н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сть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 пра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храни</a:t>
            </a:r>
            <a:r>
              <a:rPr sz="1600" spc="-2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ьная деятел</a:t>
            </a:r>
            <a:r>
              <a:rPr sz="1600" spc="-5" dirty="0">
                <a:latin typeface="Times New Roman"/>
                <a:cs typeface="Times New Roman"/>
              </a:rPr>
              <a:t>ь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сть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18554" y="1486002"/>
            <a:ext cx="14376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ts val="1789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На</a:t>
            </a:r>
            <a:r>
              <a:rPr sz="1600" spc="-20" dirty="0">
                <a:latin typeface="Times New Roman"/>
                <a:cs typeface="Times New Roman"/>
              </a:rPr>
              <a:t>ц</a:t>
            </a:r>
            <a:r>
              <a:rPr sz="1600" spc="-10" dirty="0">
                <a:latin typeface="Times New Roman"/>
                <a:cs typeface="Times New Roman"/>
              </a:rPr>
              <a:t>ион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ьная</a:t>
            </a:r>
            <a:endParaRPr sz="1600">
              <a:latin typeface="Times New Roman"/>
              <a:cs typeface="Times New Roman"/>
            </a:endParaRPr>
          </a:p>
          <a:p>
            <a:pPr marL="352425">
              <a:lnSpc>
                <a:spcPts val="1789"/>
              </a:lnSpc>
            </a:pPr>
            <a:r>
              <a:rPr sz="1600" spc="-10" dirty="0">
                <a:latin typeface="Times New Roman"/>
                <a:cs typeface="Times New Roman"/>
              </a:rPr>
              <a:t>э</a:t>
            </a:r>
            <a:r>
              <a:rPr sz="1600" spc="-9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он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ми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971788" y="1409700"/>
            <a:ext cx="2377440" cy="10759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71788" y="1409700"/>
            <a:ext cx="2377440" cy="1076325"/>
          </a:xfrm>
          <a:custGeom>
            <a:avLst/>
            <a:gdLst/>
            <a:ahLst/>
            <a:cxnLst/>
            <a:rect l="l" t="t" r="r" b="b"/>
            <a:pathLst>
              <a:path w="2377440" h="1076325">
                <a:moveTo>
                  <a:pt x="0" y="1075944"/>
                </a:moveTo>
                <a:lnTo>
                  <a:pt x="2377440" y="1075944"/>
                </a:lnTo>
                <a:lnTo>
                  <a:pt x="2377440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ln w="9144">
            <a:solidFill>
              <a:srgbClr val="C2C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583039" y="1486002"/>
            <a:ext cx="1282700" cy="64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ts val="1789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600" spc="-15" dirty="0">
                <a:latin typeface="Times New Roman"/>
                <a:cs typeface="Times New Roman"/>
              </a:rPr>
              <a:t>Ж</a:t>
            </a:r>
            <a:r>
              <a:rPr sz="1600" spc="-20" dirty="0">
                <a:latin typeface="Times New Roman"/>
                <a:cs typeface="Times New Roman"/>
              </a:rPr>
              <a:t>ил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25" dirty="0">
                <a:latin typeface="Times New Roman"/>
                <a:cs typeface="Times New Roman"/>
              </a:rPr>
              <a:t>щ</a:t>
            </a:r>
            <a:r>
              <a:rPr sz="1600" spc="-10" dirty="0">
                <a:latin typeface="Times New Roman"/>
                <a:cs typeface="Times New Roman"/>
              </a:rPr>
              <a:t>но-</a:t>
            </a:r>
            <a:endParaRPr sz="1600">
              <a:latin typeface="Times New Roman"/>
              <a:cs typeface="Times New Roman"/>
            </a:endParaRPr>
          </a:p>
          <a:p>
            <a:pPr marL="224154" marR="5080" indent="-193675">
              <a:lnSpc>
                <a:spcPts val="1660"/>
              </a:lnSpc>
              <a:spcBef>
                <a:spcPts val="140"/>
              </a:spcBef>
            </a:pPr>
            <a:r>
              <a:rPr sz="1600" spc="-90" dirty="0">
                <a:latin typeface="Times New Roman"/>
                <a:cs typeface="Times New Roman"/>
              </a:rPr>
              <a:t>к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5" dirty="0">
                <a:latin typeface="Times New Roman"/>
                <a:cs typeface="Times New Roman"/>
              </a:rPr>
              <a:t>мм</a:t>
            </a:r>
            <a:r>
              <a:rPr sz="1600" spc="-25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1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10" dirty="0">
                <a:latin typeface="Times New Roman"/>
                <a:cs typeface="Times New Roman"/>
              </a:rPr>
              <a:t>озяйс</a:t>
            </a:r>
            <a:r>
              <a:rPr sz="1600" spc="-20" dirty="0">
                <a:latin typeface="Times New Roman"/>
                <a:cs typeface="Times New Roman"/>
              </a:rPr>
              <a:t>тв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15339" y="5064252"/>
            <a:ext cx="2406396" cy="6050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5339" y="5064252"/>
            <a:ext cx="2406650" cy="605155"/>
          </a:xfrm>
          <a:custGeom>
            <a:avLst/>
            <a:gdLst/>
            <a:ahLst/>
            <a:cxnLst/>
            <a:rect l="l" t="t" r="r" b="b"/>
            <a:pathLst>
              <a:path w="2406650" h="605154">
                <a:moveTo>
                  <a:pt x="0" y="605028"/>
                </a:moveTo>
                <a:lnTo>
                  <a:pt x="2406396" y="605028"/>
                </a:lnTo>
                <a:lnTo>
                  <a:pt x="2406396" y="0"/>
                </a:lnTo>
                <a:lnTo>
                  <a:pt x="0" y="0"/>
                </a:lnTo>
                <a:lnTo>
                  <a:pt x="0" y="605028"/>
                </a:lnTo>
                <a:close/>
              </a:path>
            </a:pathLst>
          </a:custGeom>
          <a:ln w="9144">
            <a:solidFill>
              <a:srgbClr val="A8C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74647" y="5445252"/>
            <a:ext cx="1286255" cy="3947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77696" y="5020055"/>
            <a:ext cx="1280160" cy="7391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17980" y="5230105"/>
            <a:ext cx="8013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 smtClean="0">
                <a:latin typeface="Century Gothic"/>
                <a:cs typeface="Century Gothic"/>
              </a:rPr>
              <a:t>1</a:t>
            </a:r>
            <a:r>
              <a:rPr lang="ru-RU" sz="2000" spc="-5" dirty="0" smtClean="0">
                <a:latin typeface="Century Gothic"/>
                <a:cs typeface="Century Gothic"/>
              </a:rPr>
              <a:t>61</a:t>
            </a:r>
            <a:r>
              <a:rPr sz="2000" dirty="0" smtClean="0">
                <a:latin typeface="Century Gothic"/>
                <a:cs typeface="Century Gothic"/>
              </a:rPr>
              <a:t>,</a:t>
            </a:r>
            <a:r>
              <a:rPr lang="ru-RU" sz="2000" dirty="0" smtClean="0">
                <a:latin typeface="Century Gothic"/>
                <a:cs typeface="Century Gothic"/>
              </a:rPr>
              <a:t>7</a:t>
            </a:r>
            <a:r>
              <a:rPr sz="2000" dirty="0" smtClean="0">
                <a:latin typeface="Century Gothic"/>
                <a:cs typeface="Century Gothic"/>
              </a:rPr>
              <a:t>0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5339" y="5669279"/>
            <a:ext cx="2406396" cy="9220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5339" y="5669279"/>
            <a:ext cx="2406650" cy="922019"/>
          </a:xfrm>
          <a:custGeom>
            <a:avLst/>
            <a:gdLst/>
            <a:ahLst/>
            <a:cxnLst/>
            <a:rect l="l" t="t" r="r" b="b"/>
            <a:pathLst>
              <a:path w="2406650" h="922020">
                <a:moveTo>
                  <a:pt x="0" y="922020"/>
                </a:moveTo>
                <a:lnTo>
                  <a:pt x="2406396" y="922020"/>
                </a:lnTo>
                <a:lnTo>
                  <a:pt x="2406396" y="0"/>
                </a:lnTo>
                <a:lnTo>
                  <a:pt x="0" y="0"/>
                </a:lnTo>
                <a:lnTo>
                  <a:pt x="0" y="922020"/>
                </a:lnTo>
                <a:close/>
              </a:path>
            </a:pathLst>
          </a:custGeom>
          <a:ln w="9143">
            <a:solidFill>
              <a:srgbClr val="A8C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205890" y="5757314"/>
            <a:ext cx="159448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ts val="2010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Нацио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ая</a:t>
            </a:r>
            <a:endParaRPr sz="1800">
              <a:latin typeface="Times New Roman"/>
              <a:cs typeface="Times New Roman"/>
            </a:endParaRPr>
          </a:p>
          <a:p>
            <a:pPr marL="484505">
              <a:lnSpc>
                <a:spcPts val="2010"/>
              </a:lnSpc>
            </a:pPr>
            <a:r>
              <a:rPr sz="1800" dirty="0">
                <a:latin typeface="Times New Roman"/>
                <a:cs typeface="Times New Roman"/>
              </a:rPr>
              <a:t>оборо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581400" y="5064252"/>
            <a:ext cx="2369820" cy="60502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81400" y="5064252"/>
            <a:ext cx="2369820" cy="605155"/>
          </a:xfrm>
          <a:custGeom>
            <a:avLst/>
            <a:gdLst/>
            <a:ahLst/>
            <a:cxnLst/>
            <a:rect l="l" t="t" r="r" b="b"/>
            <a:pathLst>
              <a:path w="2369820" h="605154">
                <a:moveTo>
                  <a:pt x="0" y="605028"/>
                </a:moveTo>
                <a:lnTo>
                  <a:pt x="2369820" y="605028"/>
                </a:lnTo>
                <a:lnTo>
                  <a:pt x="2369820" y="0"/>
                </a:lnTo>
                <a:lnTo>
                  <a:pt x="0" y="0"/>
                </a:lnTo>
                <a:lnTo>
                  <a:pt x="0" y="605028"/>
                </a:lnTo>
                <a:close/>
              </a:path>
            </a:pathLst>
          </a:custGeom>
          <a:ln w="9144">
            <a:solidFill>
              <a:srgbClr val="B6D2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17264" y="5445252"/>
            <a:ext cx="1496567" cy="39471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20311" y="5020055"/>
            <a:ext cx="1490472" cy="7391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260341" y="5230105"/>
            <a:ext cx="11537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latin typeface="Century Gothic"/>
                <a:cs typeface="Century Gothic"/>
              </a:rPr>
              <a:t>9582,6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581400" y="5669279"/>
            <a:ext cx="2369820" cy="9220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81400" y="5669279"/>
            <a:ext cx="2369820" cy="922019"/>
          </a:xfrm>
          <a:custGeom>
            <a:avLst/>
            <a:gdLst/>
            <a:ahLst/>
            <a:cxnLst/>
            <a:rect l="l" t="t" r="r" b="b"/>
            <a:pathLst>
              <a:path w="2369820" h="922020">
                <a:moveTo>
                  <a:pt x="0" y="922020"/>
                </a:moveTo>
                <a:lnTo>
                  <a:pt x="2369820" y="922020"/>
                </a:lnTo>
                <a:lnTo>
                  <a:pt x="2369820" y="0"/>
                </a:lnTo>
                <a:lnTo>
                  <a:pt x="0" y="0"/>
                </a:lnTo>
                <a:lnTo>
                  <a:pt x="0" y="922020"/>
                </a:lnTo>
                <a:close/>
              </a:path>
            </a:pathLst>
          </a:custGeom>
          <a:ln w="9144">
            <a:solidFill>
              <a:srgbClr val="B6D2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026789" y="5757314"/>
            <a:ext cx="161988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4940">
              <a:lnSpc>
                <a:spcPts val="1860"/>
              </a:lnSpc>
              <a:buFont typeface="Times New Roman"/>
              <a:buChar char="•"/>
              <a:tabLst>
                <a:tab pos="340360" algn="l"/>
              </a:tabLst>
            </a:pPr>
            <a:r>
              <a:rPr sz="1800" spc="-135" dirty="0">
                <a:latin typeface="Times New Roman"/>
                <a:cs typeface="Times New Roman"/>
              </a:rPr>
              <a:t>К</a:t>
            </a:r>
            <a:r>
              <a:rPr sz="1800" spc="-6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80" dirty="0">
                <a:latin typeface="Times New Roman"/>
                <a:cs typeface="Times New Roman"/>
              </a:rPr>
              <a:t>ь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ра, кине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ография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281928" y="5064252"/>
            <a:ext cx="2368296" cy="60502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81928" y="5064252"/>
            <a:ext cx="2368550" cy="605155"/>
          </a:xfrm>
          <a:custGeom>
            <a:avLst/>
            <a:gdLst/>
            <a:ahLst/>
            <a:cxnLst/>
            <a:rect l="l" t="t" r="r" b="b"/>
            <a:pathLst>
              <a:path w="2368550" h="605154">
                <a:moveTo>
                  <a:pt x="0" y="605028"/>
                </a:moveTo>
                <a:lnTo>
                  <a:pt x="2368296" y="605028"/>
                </a:lnTo>
                <a:lnTo>
                  <a:pt x="2368296" y="0"/>
                </a:lnTo>
                <a:lnTo>
                  <a:pt x="0" y="0"/>
                </a:lnTo>
                <a:lnTo>
                  <a:pt x="0" y="605028"/>
                </a:lnTo>
                <a:close/>
              </a:path>
            </a:pathLst>
          </a:custGeom>
          <a:ln w="9144">
            <a:solidFill>
              <a:srgbClr val="E1C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17792" y="5445252"/>
            <a:ext cx="1496568" cy="39471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20840" y="5020055"/>
            <a:ext cx="1490472" cy="7391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961123" y="5230105"/>
            <a:ext cx="8013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Century Gothic"/>
                <a:cs typeface="Century Gothic"/>
              </a:rPr>
              <a:t>9</a:t>
            </a:r>
            <a:r>
              <a:rPr lang="ru-RU" sz="2000" dirty="0" smtClean="0">
                <a:latin typeface="Century Gothic"/>
                <a:cs typeface="Century Gothic"/>
              </a:rPr>
              <a:t>75,0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281928" y="5669279"/>
            <a:ext cx="2368296" cy="9220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81928" y="5669279"/>
            <a:ext cx="2368550" cy="922019"/>
          </a:xfrm>
          <a:custGeom>
            <a:avLst/>
            <a:gdLst/>
            <a:ahLst/>
            <a:cxnLst/>
            <a:rect l="l" t="t" r="r" b="b"/>
            <a:pathLst>
              <a:path w="2368550" h="922020">
                <a:moveTo>
                  <a:pt x="0" y="922020"/>
                </a:moveTo>
                <a:lnTo>
                  <a:pt x="2368296" y="922020"/>
                </a:lnTo>
                <a:lnTo>
                  <a:pt x="2368296" y="0"/>
                </a:lnTo>
                <a:lnTo>
                  <a:pt x="0" y="0"/>
                </a:lnTo>
                <a:lnTo>
                  <a:pt x="0" y="922020"/>
                </a:lnTo>
                <a:close/>
              </a:path>
            </a:pathLst>
          </a:custGeom>
          <a:ln w="9144">
            <a:solidFill>
              <a:srgbClr val="E1C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565647" y="5757314"/>
            <a:ext cx="1564511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marR="5080" indent="-301625">
              <a:lnSpc>
                <a:spcPts val="1860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Соц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ая 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лити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62" name="object 62"/>
          <p:cNvSpPr/>
          <p:nvPr/>
        </p:nvSpPr>
        <p:spPr>
          <a:xfrm>
            <a:off x="8982456" y="5064252"/>
            <a:ext cx="2368296" cy="60502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82456" y="5064252"/>
            <a:ext cx="2368550" cy="605155"/>
          </a:xfrm>
          <a:custGeom>
            <a:avLst/>
            <a:gdLst/>
            <a:ahLst/>
            <a:cxnLst/>
            <a:rect l="l" t="t" r="r" b="b"/>
            <a:pathLst>
              <a:path w="2368550" h="605154">
                <a:moveTo>
                  <a:pt x="0" y="605028"/>
                </a:moveTo>
                <a:lnTo>
                  <a:pt x="2368296" y="605028"/>
                </a:lnTo>
                <a:lnTo>
                  <a:pt x="2368296" y="0"/>
                </a:lnTo>
                <a:lnTo>
                  <a:pt x="0" y="0"/>
                </a:lnTo>
                <a:lnTo>
                  <a:pt x="0" y="605028"/>
                </a:lnTo>
                <a:close/>
              </a:path>
            </a:pathLst>
          </a:custGeom>
          <a:ln w="9144">
            <a:solidFill>
              <a:srgbClr val="B7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418319" y="5445252"/>
            <a:ext cx="1496568" cy="39471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21368" y="5020055"/>
            <a:ext cx="1490472" cy="73914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9661906" y="5230105"/>
            <a:ext cx="10128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1 </a:t>
            </a:r>
            <a:r>
              <a:rPr lang="ru-RU" sz="2000" dirty="0" smtClean="0">
                <a:latin typeface="Century Gothic"/>
                <a:cs typeface="Century Gothic"/>
              </a:rPr>
              <a:t>276,7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982456" y="5669279"/>
            <a:ext cx="2368296" cy="92201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982456" y="5669279"/>
            <a:ext cx="2368550" cy="922019"/>
          </a:xfrm>
          <a:custGeom>
            <a:avLst/>
            <a:gdLst/>
            <a:ahLst/>
            <a:cxnLst/>
            <a:rect l="l" t="t" r="r" b="b"/>
            <a:pathLst>
              <a:path w="2368550" h="922020">
                <a:moveTo>
                  <a:pt x="0" y="922020"/>
                </a:moveTo>
                <a:lnTo>
                  <a:pt x="2368296" y="922020"/>
                </a:lnTo>
                <a:lnTo>
                  <a:pt x="2368296" y="0"/>
                </a:lnTo>
                <a:lnTo>
                  <a:pt x="0" y="0"/>
                </a:lnTo>
                <a:lnTo>
                  <a:pt x="0" y="922020"/>
                </a:lnTo>
                <a:close/>
              </a:path>
            </a:pathLst>
          </a:custGeom>
          <a:ln w="9144">
            <a:solidFill>
              <a:srgbClr val="B7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407143" y="5757314"/>
            <a:ext cx="1659889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">
              <a:lnSpc>
                <a:spcPts val="1860"/>
              </a:lnSpc>
              <a:buFont typeface="Times New Roman"/>
              <a:buChar char="•"/>
              <a:tabLst>
                <a:tab pos="254000" algn="l"/>
              </a:tabLst>
            </a:pPr>
            <a:r>
              <a:rPr sz="1800" dirty="0">
                <a:latin typeface="Times New Roman"/>
                <a:cs typeface="Times New Roman"/>
              </a:rPr>
              <a:t>Фи</a:t>
            </a:r>
            <a:r>
              <a:rPr sz="1800" spc="-10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ая 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spc="-6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80" dirty="0">
                <a:latin typeface="Times New Roman"/>
                <a:cs typeface="Times New Roman"/>
              </a:rPr>
              <a:t>ь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ра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30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776215" y="2606039"/>
            <a:ext cx="2531364" cy="25328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86755" y="3537203"/>
            <a:ext cx="1510283" cy="2667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88279" y="3253740"/>
            <a:ext cx="1505712" cy="47091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06644" y="3372484"/>
            <a:ext cx="1269619" cy="23329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05754" y="3371596"/>
            <a:ext cx="1271397" cy="23520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35167" y="3927347"/>
            <a:ext cx="1022604" cy="2667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36691" y="3643884"/>
            <a:ext cx="1019556" cy="4114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55055" y="3762628"/>
            <a:ext cx="782622" cy="17449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54166" y="3761740"/>
            <a:ext cx="784400" cy="17627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50864" y="2497835"/>
            <a:ext cx="390143" cy="39014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16879" y="4837176"/>
            <a:ext cx="315467" cy="31699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41107" y="3585971"/>
            <a:ext cx="315468" cy="31394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11467" y="5042915"/>
            <a:ext cx="390143" cy="39166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71744" y="2877311"/>
            <a:ext cx="315467" cy="31699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59096" y="3988308"/>
            <a:ext cx="316991" cy="31699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30979" y="3026664"/>
            <a:ext cx="1101852" cy="110337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79591" y="2884932"/>
            <a:ext cx="390143" cy="39166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4306823"/>
            <a:ext cx="606551" cy="60807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95159" y="3256788"/>
            <a:ext cx="390144" cy="39014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30396" y="4884420"/>
            <a:ext cx="315467" cy="31699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65876" y="4607052"/>
            <a:ext cx="315467" cy="31851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591492" y="4161133"/>
            <a:ext cx="8724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40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32 282,3</a:t>
            </a:r>
            <a:endParaRPr sz="20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560053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523477" cy="1085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85859" y="0"/>
            <a:ext cx="2164079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91956" y="0"/>
            <a:ext cx="2121407" cy="1085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75747" y="0"/>
            <a:ext cx="2016252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81843" y="0"/>
            <a:ext cx="2010155" cy="1085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ИС</a:t>
            </a:r>
            <a:r>
              <a:rPr spc="-40" dirty="0"/>
              <a:t>П</a:t>
            </a:r>
            <a:r>
              <a:rPr spc="-25" dirty="0"/>
              <a:t>ОЛНЕ</a:t>
            </a:r>
            <a:r>
              <a:rPr spc="-35" dirty="0"/>
              <a:t>Н</a:t>
            </a:r>
            <a:r>
              <a:rPr spc="-20" dirty="0"/>
              <a:t>ИЕ</a:t>
            </a:r>
            <a:r>
              <a:rPr spc="35" dirty="0"/>
              <a:t> </a:t>
            </a:r>
            <a:r>
              <a:rPr spc="-25" dirty="0"/>
              <a:t>МУ</a:t>
            </a:r>
            <a:r>
              <a:rPr spc="-40" dirty="0"/>
              <a:t>Н</a:t>
            </a:r>
            <a:r>
              <a:rPr spc="-25" dirty="0"/>
              <a:t>ИЦИПАЛЬНЫХ</a:t>
            </a:r>
            <a:r>
              <a:rPr spc="35" dirty="0"/>
              <a:t> </a:t>
            </a:r>
            <a:r>
              <a:rPr spc="-25" dirty="0"/>
              <a:t>П</a:t>
            </a:r>
            <a:r>
              <a:rPr spc="-35" dirty="0"/>
              <a:t>Р</a:t>
            </a:r>
            <a:r>
              <a:rPr spc="-25" dirty="0"/>
              <a:t>ОГРАМ</a:t>
            </a:r>
            <a:r>
              <a:rPr spc="-45" dirty="0"/>
              <a:t>М</a:t>
            </a:r>
            <a:r>
              <a:rPr spc="-10" dirty="0"/>
              <a:t>,</a:t>
            </a:r>
            <a:r>
              <a:rPr spc="45" dirty="0"/>
              <a:t> </a:t>
            </a:r>
            <a:r>
              <a:rPr spc="-25" dirty="0"/>
              <a:t>ТЫСЯЧ</a:t>
            </a:r>
            <a:r>
              <a:rPr spc="15" dirty="0"/>
              <a:t> </a:t>
            </a:r>
            <a:r>
              <a:rPr spc="-20" dirty="0"/>
              <a:t>Р</a:t>
            </a:r>
            <a:r>
              <a:rPr spc="-30" dirty="0"/>
              <a:t>У</a:t>
            </a:r>
            <a:r>
              <a:rPr spc="-20" dirty="0"/>
              <a:t>БЛЕЙ</a:t>
            </a:r>
          </a:p>
        </p:txBody>
      </p:sp>
      <p:sp>
        <p:nvSpPr>
          <p:cNvPr id="9" name="object 9"/>
          <p:cNvSpPr/>
          <p:nvPr/>
        </p:nvSpPr>
        <p:spPr>
          <a:xfrm>
            <a:off x="5850635" y="5480303"/>
            <a:ext cx="4639056" cy="3916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0635" y="2048255"/>
            <a:ext cx="3723131" cy="3916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0635" y="5099303"/>
            <a:ext cx="4454652" cy="3901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0635" y="3956303"/>
            <a:ext cx="3473195" cy="7711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0635" y="2811779"/>
            <a:ext cx="4506468" cy="7711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0635" y="1667255"/>
            <a:ext cx="3447288" cy="3901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0635" y="5497067"/>
            <a:ext cx="4599432" cy="3124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0635" y="4352544"/>
            <a:ext cx="3435096" cy="3124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50635" y="3209544"/>
            <a:ext cx="4468368" cy="3124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50635" y="2065020"/>
            <a:ext cx="3683508" cy="3124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0635" y="5116067"/>
            <a:ext cx="4415027" cy="3124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50635" y="3971544"/>
            <a:ext cx="3422904" cy="3124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0635" y="2827020"/>
            <a:ext cx="4468368" cy="3139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50635" y="1684020"/>
            <a:ext cx="3409188" cy="3124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50635" y="1458467"/>
            <a:ext cx="0" cy="4577080"/>
          </a:xfrm>
          <a:custGeom>
            <a:avLst/>
            <a:gdLst/>
            <a:ahLst/>
            <a:cxnLst/>
            <a:rect l="l" t="t" r="r" b="b"/>
            <a:pathLst>
              <a:path h="4577080">
                <a:moveTo>
                  <a:pt x="0" y="4576572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334881" y="4014417"/>
            <a:ext cx="2095119" cy="1697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818,6</a:t>
            </a:r>
            <a:endParaRPr sz="1800" dirty="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840"/>
              </a:spcBef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846,9</a:t>
            </a: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lang="ru-RU" sz="15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003935">
              <a:lnSpc>
                <a:spcPct val="100000"/>
              </a:lnSpc>
            </a:pPr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10859,4</a:t>
            </a:r>
          </a:p>
          <a:p>
            <a:pPr marL="1003935">
              <a:lnSpc>
                <a:spcPct val="100000"/>
              </a:lnSpc>
            </a:pPr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10951,1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79456" y="2869648"/>
            <a:ext cx="541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243,6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270,0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19641" y="1725750"/>
            <a:ext cx="877569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585,6</a:t>
            </a:r>
            <a:endParaRPr sz="1800" dirty="0">
              <a:latin typeface="Times New Roman"/>
              <a:cs typeface="Times New Roman"/>
            </a:endParaRPr>
          </a:p>
          <a:p>
            <a:pPr marL="235585">
              <a:lnSpc>
                <a:spcPct val="100000"/>
              </a:lnSpc>
              <a:spcBef>
                <a:spcPts val="810"/>
              </a:spcBef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680,1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92070" y="5356073"/>
            <a:ext cx="30543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витие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с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феры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spc="-9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спо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7724" y="1806423"/>
            <a:ext cx="4742180" cy="275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655">
              <a:lnSpc>
                <a:spcPts val="1880"/>
              </a:lnSpc>
            </a:pP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держа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онт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моби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ьн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рог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endParaRPr sz="1600">
              <a:latin typeface="Times New Roman"/>
              <a:cs typeface="Times New Roman"/>
            </a:endParaRPr>
          </a:p>
          <a:p>
            <a:pPr marL="597535" indent="450215">
              <a:lnSpc>
                <a:spcPts val="1880"/>
              </a:lnSpc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ль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ания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стно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зн</a:t>
            </a:r>
            <a:r>
              <a:rPr sz="1600" spc="-7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чения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200">
              <a:latin typeface="Times New Roman"/>
              <a:cs typeface="Times New Roman"/>
            </a:endParaRPr>
          </a:p>
          <a:p>
            <a:pPr marL="597535" marR="5080" algn="ctr">
              <a:lnSpc>
                <a:spcPct val="95700"/>
              </a:lnSpc>
            </a:pP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сп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чение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ойчи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нкциониро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ания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 развития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му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ьной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ерной ин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рас</a:t>
            </a:r>
            <a:r>
              <a:rPr sz="1600" spc="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ры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7785" indent="187325">
              <a:lnSpc>
                <a:spcPts val="1839"/>
              </a:lnSpc>
            </a:pP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дание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овий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эф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тивно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вып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ения огана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стно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ам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ния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оих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чий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137392" y="3363467"/>
            <a:ext cx="121920" cy="1219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37392" y="3691128"/>
            <a:ext cx="121920" cy="1203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296650" y="3309440"/>
            <a:ext cx="52832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1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Фа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т План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413</Words>
  <Application>Microsoft Office PowerPoint</Application>
  <PresentationFormat>Широкоэкранный</PresentationFormat>
  <Paragraphs>110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Palatino Linotype</vt:lpstr>
      <vt:lpstr>Times New Roman</vt:lpstr>
      <vt:lpstr>Office Theme</vt:lpstr>
      <vt:lpstr>Презентация PowerPoint</vt:lpstr>
      <vt:lpstr>Презентация PowerPoint</vt:lpstr>
      <vt:lpstr>ОСНОВНЫЕ ПОНЯТИЯ</vt:lpstr>
      <vt:lpstr>ОСНОВНЫЕ ПОНЯТИЯ</vt:lpstr>
      <vt:lpstr>ОСНОВНЫЕ ПОКАЗАТЕЛИ ИСПОЛНЕНИЯ БЮДЖЕТА, ТЫСЯЧ РУБЛЕЙ</vt:lpstr>
      <vt:lpstr>ИСПОЛНЕНИЕ БЮДЖЕТА ПО ДОХОДАМ, ТЫСЯЧ РУБЛЕЙ</vt:lpstr>
      <vt:lpstr>Презентация PowerPoint</vt:lpstr>
      <vt:lpstr>ИСПОЛНЕНИЕ БЮДЖЕТА ПО РАСХОДАМ, ТЫСЯЧ РУБЛЕЙ</vt:lpstr>
      <vt:lpstr>ИСПОЛНЕНИЕ МУНИЦИПАЛЬНЫХ ПРОГРАММ, ТЫСЯЧ РУБЛЕЙ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 Борского сельского поселения  2020 год</dc:title>
  <dc:creator>Мария Булавко</dc:creator>
  <cp:lastModifiedBy>buch</cp:lastModifiedBy>
  <cp:revision>7</cp:revision>
  <dcterms:created xsi:type="dcterms:W3CDTF">2023-07-21T12:09:57Z</dcterms:created>
  <dcterms:modified xsi:type="dcterms:W3CDTF">2024-03-11T11:57:36Z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LastSaved">
    <vt:filetime>2023-07-21T00:00:00Z</vt:filetime>
  </property>
</Properties>
</file>